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13" r:id="rId1"/>
  </p:sldMasterIdLst>
  <p:notesMasterIdLst>
    <p:notesMasterId r:id="rId136"/>
  </p:notesMasterIdLst>
  <p:handoutMasterIdLst>
    <p:handoutMasterId r:id="rId137"/>
  </p:handoutMasterIdLst>
  <p:sldIdLst>
    <p:sldId id="359" r:id="rId2"/>
    <p:sldId id="360" r:id="rId3"/>
    <p:sldId id="361" r:id="rId4"/>
    <p:sldId id="508" r:id="rId5"/>
    <p:sldId id="363" r:id="rId6"/>
    <p:sldId id="365" r:id="rId7"/>
    <p:sldId id="513" r:id="rId8"/>
    <p:sldId id="366" r:id="rId9"/>
    <p:sldId id="367" r:id="rId10"/>
    <p:sldId id="373" r:id="rId11"/>
    <p:sldId id="374" r:id="rId12"/>
    <p:sldId id="375" r:id="rId13"/>
    <p:sldId id="500" r:id="rId14"/>
    <p:sldId id="481" r:id="rId15"/>
    <p:sldId id="554" r:id="rId16"/>
    <p:sldId id="377" r:id="rId17"/>
    <p:sldId id="378" r:id="rId18"/>
    <p:sldId id="568" r:id="rId19"/>
    <p:sldId id="567" r:id="rId20"/>
    <p:sldId id="379" r:id="rId21"/>
    <p:sldId id="380" r:id="rId22"/>
    <p:sldId id="383" r:id="rId23"/>
    <p:sldId id="384" r:id="rId24"/>
    <p:sldId id="385" r:id="rId25"/>
    <p:sldId id="536" r:id="rId26"/>
    <p:sldId id="570" r:id="rId27"/>
    <p:sldId id="571" r:id="rId28"/>
    <p:sldId id="572" r:id="rId29"/>
    <p:sldId id="386" r:id="rId30"/>
    <p:sldId id="387" r:id="rId31"/>
    <p:sldId id="388" r:id="rId32"/>
    <p:sldId id="535" r:id="rId33"/>
    <p:sldId id="545" r:id="rId34"/>
    <p:sldId id="487" r:id="rId35"/>
    <p:sldId id="489" r:id="rId36"/>
    <p:sldId id="391" r:id="rId37"/>
    <p:sldId id="393" r:id="rId38"/>
    <p:sldId id="507" r:id="rId39"/>
    <p:sldId id="490" r:id="rId40"/>
    <p:sldId id="491" r:id="rId41"/>
    <p:sldId id="492" r:id="rId42"/>
    <p:sldId id="493" r:id="rId43"/>
    <p:sldId id="501" r:id="rId44"/>
    <p:sldId id="485" r:id="rId45"/>
    <p:sldId id="401" r:id="rId46"/>
    <p:sldId id="402" r:id="rId47"/>
    <p:sldId id="454" r:id="rId48"/>
    <p:sldId id="575" r:id="rId49"/>
    <p:sldId id="404" r:id="rId50"/>
    <p:sldId id="518" r:id="rId51"/>
    <p:sldId id="502" r:id="rId52"/>
    <p:sldId id="440" r:id="rId53"/>
    <p:sldId id="506" r:id="rId54"/>
    <p:sldId id="514" r:id="rId55"/>
    <p:sldId id="569" r:id="rId56"/>
    <p:sldId id="515" r:id="rId57"/>
    <p:sldId id="504" r:id="rId58"/>
    <p:sldId id="546" r:id="rId59"/>
    <p:sldId id="409" r:id="rId60"/>
    <p:sldId id="423" r:id="rId61"/>
    <p:sldId id="410" r:id="rId62"/>
    <p:sldId id="411" r:id="rId63"/>
    <p:sldId id="553" r:id="rId64"/>
    <p:sldId id="549" r:id="rId65"/>
    <p:sldId id="556" r:id="rId66"/>
    <p:sldId id="555" r:id="rId67"/>
    <p:sldId id="551" r:id="rId68"/>
    <p:sldId id="552" r:id="rId69"/>
    <p:sldId id="511" r:id="rId70"/>
    <p:sldId id="564" r:id="rId71"/>
    <p:sldId id="539" r:id="rId72"/>
    <p:sldId id="576" r:id="rId73"/>
    <p:sldId id="577" r:id="rId74"/>
    <p:sldId id="541" r:id="rId75"/>
    <p:sldId id="534" r:id="rId76"/>
    <p:sldId id="538" r:id="rId77"/>
    <p:sldId id="540" r:id="rId78"/>
    <p:sldId id="573" r:id="rId79"/>
    <p:sldId id="542" r:id="rId80"/>
    <p:sldId id="566" r:id="rId81"/>
    <p:sldId id="543" r:id="rId82"/>
    <p:sldId id="432" r:id="rId83"/>
    <p:sldId id="498" r:id="rId84"/>
    <p:sldId id="497" r:id="rId85"/>
    <p:sldId id="413" r:id="rId86"/>
    <p:sldId id="512" r:id="rId87"/>
    <p:sldId id="582" r:id="rId88"/>
    <p:sldId id="521" r:id="rId89"/>
    <p:sldId id="415" r:id="rId90"/>
    <p:sldId id="516" r:id="rId91"/>
    <p:sldId id="583" r:id="rId92"/>
    <p:sldId id="523" r:id="rId93"/>
    <p:sldId id="430" r:id="rId94"/>
    <p:sldId id="462" r:id="rId95"/>
    <p:sldId id="557" r:id="rId96"/>
    <p:sldId id="558" r:id="rId97"/>
    <p:sldId id="434" r:id="rId98"/>
    <p:sldId id="470" r:id="rId99"/>
    <p:sldId id="524" r:id="rId100"/>
    <p:sldId id="417" r:id="rId101"/>
    <p:sldId id="472" r:id="rId102"/>
    <p:sldId id="525" r:id="rId103"/>
    <p:sldId id="526" r:id="rId104"/>
    <p:sldId id="421" r:id="rId105"/>
    <p:sldId id="464" r:id="rId106"/>
    <p:sldId id="527" r:id="rId107"/>
    <p:sldId id="528" r:id="rId108"/>
    <p:sldId id="419" r:id="rId109"/>
    <p:sldId id="465" r:id="rId110"/>
    <p:sldId id="420" r:id="rId111"/>
    <p:sldId id="438" r:id="rId112"/>
    <p:sldId id="471" r:id="rId113"/>
    <p:sldId id="439" r:id="rId114"/>
    <p:sldId id="424" r:id="rId115"/>
    <p:sldId id="494" r:id="rId116"/>
    <p:sldId id="425" r:id="rId117"/>
    <p:sldId id="426" r:id="rId118"/>
    <p:sldId id="495" r:id="rId119"/>
    <p:sldId id="529" r:id="rId120"/>
    <p:sldId id="428" r:id="rId121"/>
    <p:sldId id="496" r:id="rId122"/>
    <p:sldId id="429" r:id="rId123"/>
    <p:sldId id="436" r:id="rId124"/>
    <p:sldId id="578" r:id="rId125"/>
    <p:sldId id="559" r:id="rId126"/>
    <p:sldId id="581" r:id="rId127"/>
    <p:sldId id="530" r:id="rId128"/>
    <p:sldId id="560" r:id="rId129"/>
    <p:sldId id="561" r:id="rId130"/>
    <p:sldId id="580" r:id="rId131"/>
    <p:sldId id="579" r:id="rId132"/>
    <p:sldId id="532" r:id="rId133"/>
    <p:sldId id="533" r:id="rId134"/>
    <p:sldId id="517" r:id="rId135"/>
  </p:sldIdLst>
  <p:sldSz cx="9144000" cy="6858000" type="screen4x3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9E9E9"/>
    <a:srgbClr val="CDD1DB"/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33" autoAdjust="0"/>
    <p:restoredTop sz="96793" autoAdjust="0"/>
  </p:normalViewPr>
  <p:slideViewPr>
    <p:cSldViewPr>
      <p:cViewPr varScale="1">
        <p:scale>
          <a:sx n="134" d="100"/>
          <a:sy n="134" d="100"/>
        </p:scale>
        <p:origin x="-352" y="-96"/>
      </p:cViewPr>
      <p:guideLst>
        <p:guide orient="horz" pos="2189"/>
        <p:guide orient="horz" pos="1942"/>
        <p:guide orient="horz" pos="1930"/>
        <p:guide orient="horz" pos="2202"/>
        <p:guide pos="3728"/>
      </p:guideLst>
    </p:cSldViewPr>
  </p:slideViewPr>
  <p:outlineViewPr>
    <p:cViewPr>
      <p:scale>
        <a:sx n="33" d="100"/>
        <a:sy n="33" d="100"/>
      </p:scale>
      <p:origin x="0" y="15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7032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00" Type="http://schemas.openxmlformats.org/officeDocument/2006/relationships/slide" Target="slides/slide99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notesMaster" Target="notesMasters/notesMaster1.xml"/><Relationship Id="rId137" Type="http://schemas.openxmlformats.org/officeDocument/2006/relationships/handoutMaster" Target="handoutMasters/handoutMaster1.xml"/><Relationship Id="rId138" Type="http://schemas.openxmlformats.org/officeDocument/2006/relationships/printerSettings" Target="printerSettings/printerSettings1.bin"/><Relationship Id="rId13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40" Type="http://schemas.openxmlformats.org/officeDocument/2006/relationships/viewProps" Target="viewProps.xml"/><Relationship Id="rId141" Type="http://schemas.openxmlformats.org/officeDocument/2006/relationships/theme" Target="theme/theme1.xml"/><Relationship Id="rId14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90888" y="452438"/>
            <a:ext cx="2636837" cy="19764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15775" y="2525947"/>
            <a:ext cx="8702744" cy="39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1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2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Fortinet has a wide range of devices. Besides the flagship FortiGate line of devices.</a:t>
            </a: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In addition to FortiGate – there is a wide range of additional devices including management and analytics, wireless access points, virtual machine deployments for cloud deployments and mail, web and database among others.</a:t>
            </a:r>
          </a:p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Six ICSA certifications (Firewall, AV, IPS, IPSec VPN, SSL, VPN, Anti-Spam)</a:t>
            </a: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Government Certifications (FIPS-2, Common Criteria EAL4+)</a:t>
            </a: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ISO 9001 certification</a:t>
            </a: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sz="110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Fortinet offers: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End-to-end IT security including email security and WAF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Complete portfolio to protect different layers of the network/communications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Integrated protection of wired and wireless networks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Virtual appliances to secure virtual datacenters: hypervisor independent inter-VM and Inter-Zone security; XML API to ease provisioning of appliance policies</a:t>
            </a:r>
          </a:p>
          <a:p>
            <a:pPr lvl="1"/>
            <a:r>
              <a:rPr lang="en-US" sz="1600">
                <a:latin typeface="HelveticaNeue Condensed" charset="0"/>
                <a:ea typeface="ＭＳ Ｐゴシック" charset="0"/>
              </a:rPr>
              <a:t>The Result: security of the extended enterprise - from endpoints, to the perimeter and the core, including DB infrastructure, messaging servers and content systems </a:t>
            </a:r>
          </a:p>
          <a:p>
            <a:pPr marL="222250" indent="-222250" eaLnBrk="1" hangingPunct="1">
              <a:spcBef>
                <a:spcPct val="0"/>
              </a:spcBef>
              <a:buFont typeface="Calibri" charset="0"/>
              <a:buAutoNum type="arabicPeriod"/>
            </a:pPr>
            <a:endParaRPr lang="en-US" sz="7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  <a:buFont typeface="Calibri" charset="0"/>
              <a:buAutoNum type="arabicPeriod"/>
            </a:pPr>
            <a:endParaRPr lang="en-US" sz="7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84B01C4-2E49-4644-9F7F-4AE334431DB2}" type="slidenum">
              <a:rPr lang="en-US" sz="1100">
                <a:ea typeface="MS PGothic" charset="0"/>
                <a:cs typeface="MS PGothic" charset="0"/>
              </a:rPr>
              <a:pPr/>
              <a:t>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83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86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90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94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98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0918" y="6217510"/>
            <a:ext cx="3017481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fld id="{4EF734A4-159E-4243-8254-61998856DDA9}" type="datetime4">
              <a:rPr lang="en-US" sz="1400">
                <a:solidFill>
                  <a:schemeClr val="tx1">
                    <a:lumMod val="60000"/>
                    <a:lumOff val="40000"/>
                  </a:schemeClr>
                </a:solidFill>
                <a:latin typeface="Arial Narrow"/>
                <a:cs typeface="Arial Narrow"/>
              </a:rPr>
              <a:pPr eaLnBrk="0" hangingPunct="0">
                <a:spcBef>
                  <a:spcPct val="50000"/>
                </a:spcBef>
              </a:pPr>
              <a:t>May 6, 2013</a:t>
            </a:fld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3132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E2992-96AE-4842-B1A7-E36043782E8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60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028095"/>
            <a:ext cx="8231833" cy="5269965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Click to edit Master text styles</a:t>
            </a:r>
          </a:p>
          <a:p>
            <a:pPr marL="463550" marR="0" lvl="1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Second level</a:t>
            </a:r>
          </a:p>
          <a:p>
            <a:pPr marL="747713" marR="0" lvl="2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Third level</a:t>
            </a:r>
          </a:p>
          <a:p>
            <a:pPr marL="1139825" marR="0" lvl="3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Fourth level</a:t>
            </a:r>
          </a:p>
          <a:p>
            <a:pPr marL="1492250" marR="0" lvl="4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693869042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D24A-14CD-2241-9417-C26714D2E10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918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32821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4" r:id="rId9"/>
    <p:sldLayoutId id="2147484226" r:id="rId10"/>
    <p:sldLayoutId id="2147484227" r:id="rId11"/>
    <p:sldLayoutId id="2147484228" r:id="rId12"/>
    <p:sldLayoutId id="2147484229" r:id="rId13"/>
    <p:sldLayoutId id="2147484230" r:id="rId14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1.pn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3.png"/></Relationships>
</file>

<file path=ppt/slides/_rels/slide10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0.png"/><Relationship Id="rId12" Type="http://schemas.openxmlformats.org/officeDocument/2006/relationships/image" Target="../media/image261.png"/><Relationship Id="rId13" Type="http://schemas.openxmlformats.org/officeDocument/2006/relationships/image" Target="../media/image262.png"/><Relationship Id="rId14" Type="http://schemas.openxmlformats.org/officeDocument/2006/relationships/image" Target="../media/image263.png"/><Relationship Id="rId15" Type="http://schemas.openxmlformats.org/officeDocument/2006/relationships/image" Target="../media/image264.pn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50.png"/><Relationship Id="rId4" Type="http://schemas.openxmlformats.org/officeDocument/2006/relationships/image" Target="../media/image254.png"/><Relationship Id="rId5" Type="http://schemas.openxmlformats.org/officeDocument/2006/relationships/image" Target="../media/image253.png"/><Relationship Id="rId6" Type="http://schemas.openxmlformats.org/officeDocument/2006/relationships/image" Target="../media/image255.jpeg"/><Relationship Id="rId7" Type="http://schemas.openxmlformats.org/officeDocument/2006/relationships/image" Target="../media/image256.jpeg"/><Relationship Id="rId8" Type="http://schemas.openxmlformats.org/officeDocument/2006/relationships/image" Target="../media/image257.jpeg"/><Relationship Id="rId9" Type="http://schemas.openxmlformats.org/officeDocument/2006/relationships/image" Target="../media/image258.png"/><Relationship Id="rId10" Type="http://schemas.openxmlformats.org/officeDocument/2006/relationships/image" Target="../media/image259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5.png"/></Relationships>
</file>

<file path=ppt/slides/_rels/slide10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70.png"/><Relationship Id="rId12" Type="http://schemas.openxmlformats.org/officeDocument/2006/relationships/image" Target="../media/image271.png"/><Relationship Id="rId13" Type="http://schemas.openxmlformats.org/officeDocument/2006/relationships/image" Target="../media/image272.png"/><Relationship Id="rId14" Type="http://schemas.openxmlformats.org/officeDocument/2006/relationships/image" Target="../media/image273.png"/><Relationship Id="rId15" Type="http://schemas.openxmlformats.org/officeDocument/2006/relationships/image" Target="../media/image274.pn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65.png"/><Relationship Id="rId4" Type="http://schemas.openxmlformats.org/officeDocument/2006/relationships/image" Target="../media/image266.png"/><Relationship Id="rId5" Type="http://schemas.openxmlformats.org/officeDocument/2006/relationships/image" Target="../media/image248.png"/><Relationship Id="rId6" Type="http://schemas.openxmlformats.org/officeDocument/2006/relationships/image" Target="../media/image267.png"/><Relationship Id="rId7" Type="http://schemas.openxmlformats.org/officeDocument/2006/relationships/image" Target="../media/image268.png"/><Relationship Id="rId8" Type="http://schemas.openxmlformats.org/officeDocument/2006/relationships/image" Target="../media/image261.png"/><Relationship Id="rId9" Type="http://schemas.openxmlformats.org/officeDocument/2006/relationships/image" Target="../media/image258.png"/><Relationship Id="rId10" Type="http://schemas.openxmlformats.org/officeDocument/2006/relationships/image" Target="../media/image269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5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6.png"/><Relationship Id="rId4" Type="http://schemas.openxmlformats.org/officeDocument/2006/relationships/image" Target="../media/image275.png"/><Relationship Id="rId5" Type="http://schemas.openxmlformats.org/officeDocument/2006/relationships/image" Target="../media/image261.png"/><Relationship Id="rId6" Type="http://schemas.openxmlformats.org/officeDocument/2006/relationships/image" Target="../media/image258.png"/><Relationship Id="rId7" Type="http://schemas.openxmlformats.org/officeDocument/2006/relationships/image" Target="../media/image277.png"/><Relationship Id="rId8" Type="http://schemas.openxmlformats.org/officeDocument/2006/relationships/image" Target="../media/image278.png"/><Relationship Id="rId9" Type="http://schemas.openxmlformats.org/officeDocument/2006/relationships/image" Target="../media/image279.png"/><Relationship Id="rId10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1.png"/><Relationship Id="rId12" Type="http://schemas.openxmlformats.org/officeDocument/2006/relationships/image" Target="../media/image62.png"/><Relationship Id="rId13" Type="http://schemas.openxmlformats.org/officeDocument/2006/relationships/image" Target="../media/image63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2.png"/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8" Type="http://schemas.openxmlformats.org/officeDocument/2006/relationships/image" Target="../media/image58.png"/><Relationship Id="rId9" Type="http://schemas.openxmlformats.org/officeDocument/2006/relationships/image" Target="../media/image59.png"/><Relationship Id="rId10" Type="http://schemas.openxmlformats.org/officeDocument/2006/relationships/image" Target="../media/image60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0.png"/></Relationships>
</file>

<file path=ppt/slides/_rels/slide11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2.png"/><Relationship Id="rId12" Type="http://schemas.openxmlformats.org/officeDocument/2006/relationships/image" Target="../media/image263.png"/><Relationship Id="rId13" Type="http://schemas.openxmlformats.org/officeDocument/2006/relationships/image" Target="../media/image264.png"/><Relationship Id="rId14" Type="http://schemas.openxmlformats.org/officeDocument/2006/relationships/image" Target="../media/image285.png"/><Relationship Id="rId15" Type="http://schemas.openxmlformats.org/officeDocument/2006/relationships/image" Target="../media/image286.png"/><Relationship Id="rId16" Type="http://schemas.openxmlformats.org/officeDocument/2006/relationships/image" Target="../media/image287.png"/><Relationship Id="rId17" Type="http://schemas.openxmlformats.org/officeDocument/2006/relationships/image" Target="../media/image288.png"/><Relationship Id="rId18" Type="http://schemas.openxmlformats.org/officeDocument/2006/relationships/image" Target="../media/image289.png"/><Relationship Id="rId19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80.png"/><Relationship Id="rId4" Type="http://schemas.openxmlformats.org/officeDocument/2006/relationships/image" Target="../media/image248.png"/><Relationship Id="rId5" Type="http://schemas.openxmlformats.org/officeDocument/2006/relationships/image" Target="../media/image281.png"/><Relationship Id="rId6" Type="http://schemas.openxmlformats.org/officeDocument/2006/relationships/image" Target="../media/image276.png"/><Relationship Id="rId7" Type="http://schemas.openxmlformats.org/officeDocument/2006/relationships/image" Target="../media/image282.png"/><Relationship Id="rId8" Type="http://schemas.openxmlformats.org/officeDocument/2006/relationships/image" Target="../media/image283.png"/><Relationship Id="rId9" Type="http://schemas.openxmlformats.org/officeDocument/2006/relationships/image" Target="../media/image284.png"/><Relationship Id="rId10" Type="http://schemas.openxmlformats.org/officeDocument/2006/relationships/image" Target="../media/image237.png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0.png"/></Relationships>
</file>

<file path=ppt/slides/_rels/slide11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3.jpeg"/><Relationship Id="rId12" Type="http://schemas.openxmlformats.org/officeDocument/2006/relationships/image" Target="../media/image294.png"/><Relationship Id="rId13" Type="http://schemas.openxmlformats.org/officeDocument/2006/relationships/image" Target="../media/image295.png"/><Relationship Id="rId14" Type="http://schemas.openxmlformats.org/officeDocument/2006/relationships/image" Target="../media/image296.png"/><Relationship Id="rId15" Type="http://schemas.openxmlformats.org/officeDocument/2006/relationships/image" Target="../media/image297.jpeg"/><Relationship Id="rId16" Type="http://schemas.openxmlformats.org/officeDocument/2006/relationships/image" Target="../media/image258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50.png"/><Relationship Id="rId4" Type="http://schemas.openxmlformats.org/officeDocument/2006/relationships/image" Target="../media/image290.png"/><Relationship Id="rId5" Type="http://schemas.openxmlformats.org/officeDocument/2006/relationships/image" Target="../media/image267.png"/><Relationship Id="rId6" Type="http://schemas.openxmlformats.org/officeDocument/2006/relationships/image" Target="../media/image272.png"/><Relationship Id="rId7" Type="http://schemas.openxmlformats.org/officeDocument/2006/relationships/image" Target="../media/image273.png"/><Relationship Id="rId8" Type="http://schemas.openxmlformats.org/officeDocument/2006/relationships/image" Target="../media/image274.png"/><Relationship Id="rId9" Type="http://schemas.openxmlformats.org/officeDocument/2006/relationships/image" Target="../media/image291.png"/><Relationship Id="rId10" Type="http://schemas.openxmlformats.org/officeDocument/2006/relationships/image" Target="../media/image292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8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8.png"/><Relationship Id="rId4" Type="http://schemas.openxmlformats.org/officeDocument/2006/relationships/image" Target="../media/image299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4.pn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0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8.png"/><Relationship Id="rId4" Type="http://schemas.openxmlformats.org/officeDocument/2006/relationships/image" Target="../media/image300.png"/><Relationship Id="rId5" Type="http://schemas.openxmlformats.org/officeDocument/2006/relationships/image" Target="../media/image262.png"/><Relationship Id="rId6" Type="http://schemas.openxmlformats.org/officeDocument/2006/relationships/image" Target="../media/image263.png"/><Relationship Id="rId7" Type="http://schemas.openxmlformats.org/officeDocument/2006/relationships/image" Target="../media/image264.png"/><Relationship Id="rId8" Type="http://schemas.openxmlformats.org/officeDocument/2006/relationships/image" Target="../media/image301.png"/><Relationship Id="rId9" Type="http://schemas.openxmlformats.org/officeDocument/2006/relationships/image" Target="../media/image67.png"/><Relationship Id="rId10" Type="http://schemas.openxmlformats.org/officeDocument/2006/relationships/image" Target="../media/image241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2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302.png"/><Relationship Id="rId5" Type="http://schemas.openxmlformats.org/officeDocument/2006/relationships/image" Target="../media/image304.png"/><Relationship Id="rId6" Type="http://schemas.openxmlformats.org/officeDocument/2006/relationships/image" Target="../media/image305.png"/><Relationship Id="rId7" Type="http://schemas.openxmlformats.org/officeDocument/2006/relationships/image" Target="../media/image306.png"/><Relationship Id="rId8" Type="http://schemas.openxmlformats.org/officeDocument/2006/relationships/image" Target="../media/image307.png"/><Relationship Id="rId9" Type="http://schemas.openxmlformats.org/officeDocument/2006/relationships/image" Target="../media/image308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03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jpg"/><Relationship Id="rId4" Type="http://schemas.openxmlformats.org/officeDocument/2006/relationships/image" Target="../media/image30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7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4.png"/><Relationship Id="rId4" Type="http://schemas.openxmlformats.org/officeDocument/2006/relationships/image" Target="../media/image7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6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4" Type="http://schemas.openxmlformats.org/officeDocument/2006/relationships/image" Target="../media/image310.png"/><Relationship Id="rId5" Type="http://schemas.openxmlformats.org/officeDocument/2006/relationships/image" Target="../media/image31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09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4" Type="http://schemas.openxmlformats.org/officeDocument/2006/relationships/image" Target="../media/image310.png"/><Relationship Id="rId5" Type="http://schemas.openxmlformats.org/officeDocument/2006/relationships/image" Target="../media/image311.png"/><Relationship Id="rId6" Type="http://schemas.openxmlformats.org/officeDocument/2006/relationships/image" Target="../media/image10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12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4" Type="http://schemas.openxmlformats.org/officeDocument/2006/relationships/image" Target="../media/image311.png"/><Relationship Id="rId5" Type="http://schemas.openxmlformats.org/officeDocument/2006/relationships/image" Target="../media/image313.png"/><Relationship Id="rId6" Type="http://schemas.openxmlformats.org/officeDocument/2006/relationships/image" Target="../media/image10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6.png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3.png"/><Relationship Id="rId12" Type="http://schemas.openxmlformats.org/officeDocument/2006/relationships/image" Target="../media/image74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5.jpeg"/><Relationship Id="rId3" Type="http://schemas.openxmlformats.org/officeDocument/2006/relationships/image" Target="../media/image66.jpeg"/><Relationship Id="rId4" Type="http://schemas.openxmlformats.org/officeDocument/2006/relationships/image" Target="../media/image45.png"/><Relationship Id="rId5" Type="http://schemas.openxmlformats.org/officeDocument/2006/relationships/image" Target="../media/image67.png"/><Relationship Id="rId6" Type="http://schemas.openxmlformats.org/officeDocument/2006/relationships/image" Target="../media/image68.jpeg"/><Relationship Id="rId7" Type="http://schemas.openxmlformats.org/officeDocument/2006/relationships/image" Target="../media/image69.jpeg"/><Relationship Id="rId8" Type="http://schemas.openxmlformats.org/officeDocument/2006/relationships/image" Target="../media/image70.jpeg"/><Relationship Id="rId9" Type="http://schemas.openxmlformats.org/officeDocument/2006/relationships/image" Target="../media/image71.jpeg"/><Relationship Id="rId10" Type="http://schemas.openxmlformats.org/officeDocument/2006/relationships/image" Target="../media/image72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4" Type="http://schemas.openxmlformats.org/officeDocument/2006/relationships/image" Target="../media/image311.png"/><Relationship Id="rId5" Type="http://schemas.openxmlformats.org/officeDocument/2006/relationships/image" Target="../media/image303.jpg"/><Relationship Id="rId6" Type="http://schemas.openxmlformats.org/officeDocument/2006/relationships/image" Target="../media/image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14.jpg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5.png"/><Relationship Id="rId4" Type="http://schemas.openxmlformats.org/officeDocument/2006/relationships/image" Target="../media/image316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7.png"/><Relationship Id="rId4" Type="http://schemas.openxmlformats.org/officeDocument/2006/relationships/image" Target="../media/image316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Relationship Id="rId6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4" Type="http://schemas.openxmlformats.org/officeDocument/2006/relationships/image" Target="../media/image77.png"/><Relationship Id="rId5" Type="http://schemas.openxmlformats.org/officeDocument/2006/relationships/image" Target="../media/image82.png"/><Relationship Id="rId6" Type="http://schemas.openxmlformats.org/officeDocument/2006/relationships/image" Target="../media/image78.png"/><Relationship Id="rId7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83.png"/><Relationship Id="rId5" Type="http://schemas.openxmlformats.org/officeDocument/2006/relationships/image" Target="../media/image84.png"/><Relationship Id="rId6" Type="http://schemas.openxmlformats.org/officeDocument/2006/relationships/image" Target="../media/image85.png"/><Relationship Id="rId7" Type="http://schemas.openxmlformats.org/officeDocument/2006/relationships/image" Target="../media/image86.png"/><Relationship Id="rId8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78.png"/><Relationship Id="rId5" Type="http://schemas.openxmlformats.org/officeDocument/2006/relationships/image" Target="../media/image83.png"/><Relationship Id="rId6" Type="http://schemas.openxmlformats.org/officeDocument/2006/relationships/image" Target="../media/image84.png"/><Relationship Id="rId7" Type="http://schemas.openxmlformats.org/officeDocument/2006/relationships/image" Target="../media/image87.png"/><Relationship Id="rId8" Type="http://schemas.openxmlformats.org/officeDocument/2006/relationships/image" Target="../media/image88.png"/><Relationship Id="rId9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4" Type="http://schemas.openxmlformats.org/officeDocument/2006/relationships/image" Target="../media/image77.png"/><Relationship Id="rId5" Type="http://schemas.openxmlformats.org/officeDocument/2006/relationships/image" Target="../media/image78.png"/><Relationship Id="rId6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4" Type="http://schemas.openxmlformats.org/officeDocument/2006/relationships/image" Target="../media/image77.png"/><Relationship Id="rId5" Type="http://schemas.openxmlformats.org/officeDocument/2006/relationships/image" Target="../media/image82.png"/><Relationship Id="rId6" Type="http://schemas.openxmlformats.org/officeDocument/2006/relationships/image" Target="../media/image78.png"/><Relationship Id="rId7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4" Type="http://schemas.openxmlformats.org/officeDocument/2006/relationships/image" Target="../media/image78.png"/><Relationship Id="rId5" Type="http://schemas.openxmlformats.org/officeDocument/2006/relationships/image" Target="../media/image9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4" Type="http://schemas.openxmlformats.org/officeDocument/2006/relationships/image" Target="../media/image82.png"/><Relationship Id="rId5" Type="http://schemas.openxmlformats.org/officeDocument/2006/relationships/image" Target="../media/image78.png"/><Relationship Id="rId6" Type="http://schemas.openxmlformats.org/officeDocument/2006/relationships/image" Target="../media/image9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97.png"/><Relationship Id="rId5" Type="http://schemas.openxmlformats.org/officeDocument/2006/relationships/image" Target="../media/image77.png"/><Relationship Id="rId6" Type="http://schemas.openxmlformats.org/officeDocument/2006/relationships/image" Target="../media/image82.png"/><Relationship Id="rId7" Type="http://schemas.openxmlformats.org/officeDocument/2006/relationships/image" Target="../media/image98.png"/><Relationship Id="rId8" Type="http://schemas.openxmlformats.org/officeDocument/2006/relationships/image" Target="../media/image9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4" Type="http://schemas.openxmlformats.org/officeDocument/2006/relationships/image" Target="../media/image99.png"/><Relationship Id="rId5" Type="http://schemas.openxmlformats.org/officeDocument/2006/relationships/image" Target="../media/image100.png"/><Relationship Id="rId6" Type="http://schemas.openxmlformats.org/officeDocument/2006/relationships/image" Target="../media/image9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101.png"/><Relationship Id="rId5" Type="http://schemas.openxmlformats.org/officeDocument/2006/relationships/image" Target="../media/image102.png"/><Relationship Id="rId6" Type="http://schemas.openxmlformats.org/officeDocument/2006/relationships/image" Target="../media/image103.png"/><Relationship Id="rId7" Type="http://schemas.openxmlformats.org/officeDocument/2006/relationships/image" Target="../media/image104.png"/><Relationship Id="rId8" Type="http://schemas.openxmlformats.org/officeDocument/2006/relationships/image" Target="../media/image105.png"/><Relationship Id="rId9" Type="http://schemas.openxmlformats.org/officeDocument/2006/relationships/image" Target="../media/image9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4" Type="http://schemas.openxmlformats.org/officeDocument/2006/relationships/image" Target="../media/image107.png"/><Relationship Id="rId5" Type="http://schemas.openxmlformats.org/officeDocument/2006/relationships/image" Target="../media/image77.png"/><Relationship Id="rId6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4" Type="http://schemas.openxmlformats.org/officeDocument/2006/relationships/image" Target="../media/image77.png"/><Relationship Id="rId5" Type="http://schemas.openxmlformats.org/officeDocument/2006/relationships/image" Target="../media/image108.png"/><Relationship Id="rId6" Type="http://schemas.openxmlformats.org/officeDocument/2006/relationships/image" Target="../media/image109.png"/><Relationship Id="rId7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4" Type="http://schemas.openxmlformats.org/officeDocument/2006/relationships/image" Target="../media/image112.png"/><Relationship Id="rId5" Type="http://schemas.openxmlformats.org/officeDocument/2006/relationships/image" Target="../media/image77.png"/><Relationship Id="rId6" Type="http://schemas.openxmlformats.org/officeDocument/2006/relationships/image" Target="../media/image9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4" Type="http://schemas.openxmlformats.org/officeDocument/2006/relationships/image" Target="../media/image112.png"/><Relationship Id="rId5" Type="http://schemas.openxmlformats.org/officeDocument/2006/relationships/image" Target="../media/image77.png"/><Relationship Id="rId6" Type="http://schemas.openxmlformats.org/officeDocument/2006/relationships/image" Target="../media/image98.png"/><Relationship Id="rId7" Type="http://schemas.openxmlformats.org/officeDocument/2006/relationships/image" Target="../media/image9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4" Type="http://schemas.openxmlformats.org/officeDocument/2006/relationships/image" Target="../media/image114.png"/><Relationship Id="rId5" Type="http://schemas.openxmlformats.org/officeDocument/2006/relationships/image" Target="../media/image115.png"/><Relationship Id="rId6" Type="http://schemas.openxmlformats.org/officeDocument/2006/relationships/image" Target="../media/image82.png"/><Relationship Id="rId7" Type="http://schemas.openxmlformats.org/officeDocument/2006/relationships/image" Target="../media/image98.png"/><Relationship Id="rId8" Type="http://schemas.openxmlformats.org/officeDocument/2006/relationships/image" Target="../media/image9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5" Type="http://schemas.openxmlformats.org/officeDocument/2006/relationships/image" Target="../media/image119.png"/><Relationship Id="rId6" Type="http://schemas.openxmlformats.org/officeDocument/2006/relationships/image" Target="../media/image12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4" Type="http://schemas.openxmlformats.org/officeDocument/2006/relationships/image" Target="../media/image12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125.png"/><Relationship Id="rId5" Type="http://schemas.openxmlformats.org/officeDocument/2006/relationships/image" Target="../media/image126.png"/><Relationship Id="rId6" Type="http://schemas.openxmlformats.org/officeDocument/2006/relationships/image" Target="../media/image127.png"/><Relationship Id="rId7" Type="http://schemas.openxmlformats.org/officeDocument/2006/relationships/image" Target="../media/image128.png"/><Relationship Id="rId8" Type="http://schemas.openxmlformats.org/officeDocument/2006/relationships/image" Target="../media/image67.png"/><Relationship Id="rId9" Type="http://schemas.openxmlformats.org/officeDocument/2006/relationships/image" Target="../media/image129.jpeg"/><Relationship Id="rId10" Type="http://schemas.openxmlformats.org/officeDocument/2006/relationships/image" Target="../media/image130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4" Type="http://schemas.openxmlformats.org/officeDocument/2006/relationships/image" Target="../media/image133.png"/><Relationship Id="rId5" Type="http://schemas.openxmlformats.org/officeDocument/2006/relationships/image" Target="../media/image112.png"/><Relationship Id="rId6" Type="http://schemas.openxmlformats.org/officeDocument/2006/relationships/image" Target="../media/image118.png"/><Relationship Id="rId7" Type="http://schemas.openxmlformats.org/officeDocument/2006/relationships/image" Target="../media/image13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4" Type="http://schemas.openxmlformats.org/officeDocument/2006/relationships/image" Target="../media/image133.png"/><Relationship Id="rId5" Type="http://schemas.openxmlformats.org/officeDocument/2006/relationships/image" Target="../media/image112.png"/><Relationship Id="rId6" Type="http://schemas.openxmlformats.org/officeDocument/2006/relationships/image" Target="../media/image118.png"/><Relationship Id="rId7" Type="http://schemas.openxmlformats.org/officeDocument/2006/relationships/image" Target="../media/image13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4" Type="http://schemas.openxmlformats.org/officeDocument/2006/relationships/image" Target="../media/image133.png"/><Relationship Id="rId5" Type="http://schemas.openxmlformats.org/officeDocument/2006/relationships/image" Target="../media/image134.png"/><Relationship Id="rId6" Type="http://schemas.openxmlformats.org/officeDocument/2006/relationships/image" Target="../media/image138.png"/><Relationship Id="rId7" Type="http://schemas.openxmlformats.org/officeDocument/2006/relationships/image" Target="../media/image112.png"/><Relationship Id="rId8" Type="http://schemas.openxmlformats.org/officeDocument/2006/relationships/image" Target="../media/image118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4" Type="http://schemas.openxmlformats.org/officeDocument/2006/relationships/image" Target="../media/image118.png"/><Relationship Id="rId5" Type="http://schemas.openxmlformats.org/officeDocument/2006/relationships/image" Target="../media/image141.png"/><Relationship Id="rId6" Type="http://schemas.openxmlformats.org/officeDocument/2006/relationships/image" Target="../media/image142.png"/><Relationship Id="rId7" Type="http://schemas.openxmlformats.org/officeDocument/2006/relationships/image" Target="../media/image120.png"/><Relationship Id="rId8" Type="http://schemas.openxmlformats.org/officeDocument/2006/relationships/image" Target="../media/image143.png"/><Relationship Id="rId9" Type="http://schemas.openxmlformats.org/officeDocument/2006/relationships/image" Target="../media/image117.png"/><Relationship Id="rId10" Type="http://schemas.openxmlformats.org/officeDocument/2006/relationships/image" Target="../media/image14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9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20" Type="http://schemas.openxmlformats.org/officeDocument/2006/relationships/image" Target="../media/image22.png"/><Relationship Id="rId10" Type="http://schemas.openxmlformats.org/officeDocument/2006/relationships/image" Target="../media/image12.png"/><Relationship Id="rId11" Type="http://schemas.openxmlformats.org/officeDocument/2006/relationships/image" Target="../media/image13.png"/><Relationship Id="rId12" Type="http://schemas.openxmlformats.org/officeDocument/2006/relationships/image" Target="../media/image14.png"/><Relationship Id="rId13" Type="http://schemas.openxmlformats.org/officeDocument/2006/relationships/image" Target="../media/image15.png"/><Relationship Id="rId14" Type="http://schemas.openxmlformats.org/officeDocument/2006/relationships/image" Target="../media/image16.png"/><Relationship Id="rId15" Type="http://schemas.openxmlformats.org/officeDocument/2006/relationships/image" Target="../media/image17.png"/><Relationship Id="rId16" Type="http://schemas.openxmlformats.org/officeDocument/2006/relationships/image" Target="../media/image18.png"/><Relationship Id="rId17" Type="http://schemas.openxmlformats.org/officeDocument/2006/relationships/image" Target="../media/image19.png"/><Relationship Id="rId18" Type="http://schemas.openxmlformats.org/officeDocument/2006/relationships/image" Target="../media/image20.png"/><Relationship Id="rId19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4" Type="http://schemas.openxmlformats.org/officeDocument/2006/relationships/image" Target="../media/image118.png"/><Relationship Id="rId5" Type="http://schemas.openxmlformats.org/officeDocument/2006/relationships/image" Target="../media/image141.png"/><Relationship Id="rId6" Type="http://schemas.openxmlformats.org/officeDocument/2006/relationships/image" Target="../media/image142.png"/><Relationship Id="rId7" Type="http://schemas.openxmlformats.org/officeDocument/2006/relationships/image" Target="../media/image120.png"/><Relationship Id="rId8" Type="http://schemas.openxmlformats.org/officeDocument/2006/relationships/image" Target="../media/image143.png"/><Relationship Id="rId9" Type="http://schemas.openxmlformats.org/officeDocument/2006/relationships/image" Target="../media/image11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4" Type="http://schemas.openxmlformats.org/officeDocument/2006/relationships/image" Target="../media/image117.png"/><Relationship Id="rId5" Type="http://schemas.openxmlformats.org/officeDocument/2006/relationships/image" Target="../media/image141.png"/><Relationship Id="rId6" Type="http://schemas.openxmlformats.org/officeDocument/2006/relationships/image" Target="../media/image123.png"/><Relationship Id="rId7" Type="http://schemas.openxmlformats.org/officeDocument/2006/relationships/image" Target="../media/image148.png"/><Relationship Id="rId8" Type="http://schemas.openxmlformats.org/officeDocument/2006/relationships/image" Target="../media/image144.png"/><Relationship Id="rId9" Type="http://schemas.openxmlformats.org/officeDocument/2006/relationships/image" Target="../media/image142.png"/><Relationship Id="rId10" Type="http://schemas.openxmlformats.org/officeDocument/2006/relationships/image" Target="../media/image12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4" Type="http://schemas.openxmlformats.org/officeDocument/2006/relationships/image" Target="../media/image112.png"/><Relationship Id="rId5" Type="http://schemas.openxmlformats.org/officeDocument/2006/relationships/image" Target="../media/image123.png"/><Relationship Id="rId6" Type="http://schemas.openxmlformats.org/officeDocument/2006/relationships/image" Target="../media/image143.png"/><Relationship Id="rId7" Type="http://schemas.openxmlformats.org/officeDocument/2006/relationships/image" Target="../media/image150.png"/><Relationship Id="rId8" Type="http://schemas.openxmlformats.org/officeDocument/2006/relationships/image" Target="../media/image148.png"/><Relationship Id="rId9" Type="http://schemas.openxmlformats.org/officeDocument/2006/relationships/image" Target="../media/image14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4" Type="http://schemas.openxmlformats.org/officeDocument/2006/relationships/image" Target="../media/image153.jpeg"/><Relationship Id="rId5" Type="http://schemas.openxmlformats.org/officeDocument/2006/relationships/image" Target="../media/image67.png"/><Relationship Id="rId6" Type="http://schemas.openxmlformats.org/officeDocument/2006/relationships/image" Target="../media/image154.jpeg"/><Relationship Id="rId7" Type="http://schemas.openxmlformats.org/officeDocument/2006/relationships/image" Target="../media/image45.png"/><Relationship Id="rId8" Type="http://schemas.openxmlformats.org/officeDocument/2006/relationships/image" Target="../media/image155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51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4" Type="http://schemas.openxmlformats.org/officeDocument/2006/relationships/image" Target="../media/image158.png"/><Relationship Id="rId5" Type="http://schemas.openxmlformats.org/officeDocument/2006/relationships/image" Target="../media/image141.png"/><Relationship Id="rId6" Type="http://schemas.openxmlformats.org/officeDocument/2006/relationships/image" Target="../media/image123.png"/><Relationship Id="rId7" Type="http://schemas.openxmlformats.org/officeDocument/2006/relationships/image" Target="../media/image143.png"/><Relationship Id="rId8" Type="http://schemas.openxmlformats.org/officeDocument/2006/relationships/image" Target="../media/image148.png"/><Relationship Id="rId9" Type="http://schemas.openxmlformats.org/officeDocument/2006/relationships/image" Target="../media/image14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4" Type="http://schemas.openxmlformats.org/officeDocument/2006/relationships/image" Target="../media/image157.png"/><Relationship Id="rId5" Type="http://schemas.openxmlformats.org/officeDocument/2006/relationships/image" Target="../media/image141.png"/><Relationship Id="rId6" Type="http://schemas.openxmlformats.org/officeDocument/2006/relationships/image" Target="../media/image123.png"/><Relationship Id="rId7" Type="http://schemas.openxmlformats.org/officeDocument/2006/relationships/image" Target="../media/image143.png"/><Relationship Id="rId8" Type="http://schemas.openxmlformats.org/officeDocument/2006/relationships/image" Target="../media/image148.png"/><Relationship Id="rId9" Type="http://schemas.openxmlformats.org/officeDocument/2006/relationships/image" Target="../media/image144.png"/><Relationship Id="rId10" Type="http://schemas.openxmlformats.org/officeDocument/2006/relationships/image" Target="../media/image16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4" Type="http://schemas.openxmlformats.org/officeDocument/2006/relationships/image" Target="../media/image141.png"/><Relationship Id="rId5" Type="http://schemas.openxmlformats.org/officeDocument/2006/relationships/image" Target="../media/image123.png"/><Relationship Id="rId6" Type="http://schemas.openxmlformats.org/officeDocument/2006/relationships/image" Target="../media/image143.png"/><Relationship Id="rId7" Type="http://schemas.openxmlformats.org/officeDocument/2006/relationships/image" Target="../media/image148.png"/><Relationship Id="rId8" Type="http://schemas.openxmlformats.org/officeDocument/2006/relationships/image" Target="../media/image144.png"/><Relationship Id="rId9" Type="http://schemas.openxmlformats.org/officeDocument/2006/relationships/image" Target="../media/image16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4" Type="http://schemas.openxmlformats.org/officeDocument/2006/relationships/image" Target="../media/image141.png"/><Relationship Id="rId5" Type="http://schemas.openxmlformats.org/officeDocument/2006/relationships/image" Target="../media/image148.png"/><Relationship Id="rId6" Type="http://schemas.openxmlformats.org/officeDocument/2006/relationships/image" Target="../media/image164.png"/><Relationship Id="rId7" Type="http://schemas.openxmlformats.org/officeDocument/2006/relationships/image" Target="../media/image147.png"/><Relationship Id="rId8" Type="http://schemas.openxmlformats.org/officeDocument/2006/relationships/image" Target="../media/image162.png"/><Relationship Id="rId9" Type="http://schemas.openxmlformats.org/officeDocument/2006/relationships/image" Target="../media/image16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4" Type="http://schemas.openxmlformats.org/officeDocument/2006/relationships/image" Target="../media/image156.png"/><Relationship Id="rId5" Type="http://schemas.openxmlformats.org/officeDocument/2006/relationships/image" Target="../media/image141.png"/><Relationship Id="rId6" Type="http://schemas.openxmlformats.org/officeDocument/2006/relationships/image" Target="../media/image148.png"/><Relationship Id="rId7" Type="http://schemas.openxmlformats.org/officeDocument/2006/relationships/image" Target="../media/image144.png"/><Relationship Id="rId8" Type="http://schemas.openxmlformats.org/officeDocument/2006/relationships/image" Target="../media/image167.png"/><Relationship Id="rId9" Type="http://schemas.openxmlformats.org/officeDocument/2006/relationships/image" Target="../media/image16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20" Type="http://schemas.openxmlformats.org/officeDocument/2006/relationships/image" Target="../media/image41.png"/><Relationship Id="rId21" Type="http://schemas.openxmlformats.org/officeDocument/2006/relationships/image" Target="../media/image42.png"/><Relationship Id="rId22" Type="http://schemas.openxmlformats.org/officeDocument/2006/relationships/image" Target="../media/image43.png"/><Relationship Id="rId23" Type="http://schemas.openxmlformats.org/officeDocument/2006/relationships/image" Target="../media/image44.png"/><Relationship Id="rId10" Type="http://schemas.openxmlformats.org/officeDocument/2006/relationships/image" Target="../media/image31.png"/><Relationship Id="rId11" Type="http://schemas.openxmlformats.org/officeDocument/2006/relationships/image" Target="../media/image32.png"/><Relationship Id="rId12" Type="http://schemas.openxmlformats.org/officeDocument/2006/relationships/image" Target="../media/image33.png"/><Relationship Id="rId13" Type="http://schemas.openxmlformats.org/officeDocument/2006/relationships/image" Target="../media/image34.png"/><Relationship Id="rId14" Type="http://schemas.openxmlformats.org/officeDocument/2006/relationships/image" Target="../media/image35.png"/><Relationship Id="rId15" Type="http://schemas.openxmlformats.org/officeDocument/2006/relationships/image" Target="../media/image36.png"/><Relationship Id="rId16" Type="http://schemas.openxmlformats.org/officeDocument/2006/relationships/image" Target="../media/image37.png"/><Relationship Id="rId17" Type="http://schemas.openxmlformats.org/officeDocument/2006/relationships/image" Target="../media/image38.png"/><Relationship Id="rId18" Type="http://schemas.openxmlformats.org/officeDocument/2006/relationships/image" Target="../media/image39.png"/><Relationship Id="rId19" Type="http://schemas.openxmlformats.org/officeDocument/2006/relationships/image" Target="../media/image4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67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69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4" Type="http://schemas.openxmlformats.org/officeDocument/2006/relationships/image" Target="../media/image172.jpe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0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4" Type="http://schemas.openxmlformats.org/officeDocument/2006/relationships/image" Target="../media/image17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4" Type="http://schemas.openxmlformats.org/officeDocument/2006/relationships/image" Target="../media/image156.png"/><Relationship Id="rId5" Type="http://schemas.openxmlformats.org/officeDocument/2006/relationships/image" Target="../media/image141.png"/><Relationship Id="rId6" Type="http://schemas.openxmlformats.org/officeDocument/2006/relationships/image" Target="../media/image143.png"/><Relationship Id="rId7" Type="http://schemas.openxmlformats.org/officeDocument/2006/relationships/image" Target="../media/image16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4" Type="http://schemas.openxmlformats.org/officeDocument/2006/relationships/image" Target="../media/image84.png"/><Relationship Id="rId5" Type="http://schemas.openxmlformats.org/officeDocument/2006/relationships/image" Target="../media/image178.png"/><Relationship Id="rId6" Type="http://schemas.openxmlformats.org/officeDocument/2006/relationships/image" Target="../media/image179.png"/><Relationship Id="rId7" Type="http://schemas.openxmlformats.org/officeDocument/2006/relationships/image" Target="../media/image180.png"/><Relationship Id="rId8" Type="http://schemas.openxmlformats.org/officeDocument/2006/relationships/image" Target="../media/image16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4" Type="http://schemas.openxmlformats.org/officeDocument/2006/relationships/image" Target="../media/image177.png"/><Relationship Id="rId5" Type="http://schemas.openxmlformats.org/officeDocument/2006/relationships/image" Target="../media/image143.png"/><Relationship Id="rId6" Type="http://schemas.openxmlformats.org/officeDocument/2006/relationships/image" Target="../media/image117.png"/><Relationship Id="rId7" Type="http://schemas.openxmlformats.org/officeDocument/2006/relationships/image" Target="../media/image16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1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3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4.png"/><Relationship Id="rId3" Type="http://schemas.openxmlformats.org/officeDocument/2006/relationships/image" Target="../media/image18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4" Type="http://schemas.openxmlformats.org/officeDocument/2006/relationships/image" Target="../media/image141.png"/><Relationship Id="rId5" Type="http://schemas.openxmlformats.org/officeDocument/2006/relationships/image" Target="../media/image14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4" Type="http://schemas.openxmlformats.org/officeDocument/2006/relationships/image" Target="../media/image190.png"/><Relationship Id="rId5" Type="http://schemas.openxmlformats.org/officeDocument/2006/relationships/image" Target="../media/image191.png"/><Relationship Id="rId6" Type="http://schemas.openxmlformats.org/officeDocument/2006/relationships/image" Target="../media/image50.png"/><Relationship Id="rId7" Type="http://schemas.openxmlformats.org/officeDocument/2006/relationships/image" Target="../media/image18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8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4" Type="http://schemas.openxmlformats.org/officeDocument/2006/relationships/image" Target="../media/image19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2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4" Type="http://schemas.openxmlformats.org/officeDocument/2006/relationships/image" Target="../media/image197.png"/><Relationship Id="rId5" Type="http://schemas.openxmlformats.org/officeDocument/2006/relationships/image" Target="../media/image198.png"/><Relationship Id="rId6" Type="http://schemas.openxmlformats.org/officeDocument/2006/relationships/image" Target="../media/image199.png"/><Relationship Id="rId7" Type="http://schemas.openxmlformats.org/officeDocument/2006/relationships/image" Target="../media/image200.png"/><Relationship Id="rId8" Type="http://schemas.openxmlformats.org/officeDocument/2006/relationships/image" Target="../media/image20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5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4" Type="http://schemas.openxmlformats.org/officeDocument/2006/relationships/image" Target="../media/image205.png"/><Relationship Id="rId5" Type="http://schemas.openxmlformats.org/officeDocument/2006/relationships/image" Target="../media/image206.png"/><Relationship Id="rId6" Type="http://schemas.openxmlformats.org/officeDocument/2006/relationships/image" Target="../media/image207.png"/><Relationship Id="rId7" Type="http://schemas.openxmlformats.org/officeDocument/2006/relationships/image" Target="../media/image208.png"/><Relationship Id="rId8" Type="http://schemas.openxmlformats.org/officeDocument/2006/relationships/image" Target="../media/image209.png"/><Relationship Id="rId9" Type="http://schemas.openxmlformats.org/officeDocument/2006/relationships/image" Target="../media/image2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3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1.png"/><Relationship Id="rId3" Type="http://schemas.openxmlformats.org/officeDocument/2006/relationships/image" Target="../media/image212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3.jpg"/><Relationship Id="rId3" Type="http://schemas.openxmlformats.org/officeDocument/2006/relationships/image" Target="../media/image214.jp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5.jpg"/><Relationship Id="rId3" Type="http://schemas.openxmlformats.org/officeDocument/2006/relationships/image" Target="../media/image216.jp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7.png"/><Relationship Id="rId3" Type="http://schemas.openxmlformats.org/officeDocument/2006/relationships/image" Target="../media/image218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9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0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1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2.png"/><Relationship Id="rId3" Type="http://schemas.openxmlformats.org/officeDocument/2006/relationships/image" Target="../media/image223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8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4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png"/><Relationship Id="rId4" Type="http://schemas.openxmlformats.org/officeDocument/2006/relationships/image" Target="../media/image225.png"/><Relationship Id="rId5" Type="http://schemas.openxmlformats.org/officeDocument/2006/relationships/image" Target="../media/image226.png"/><Relationship Id="rId6" Type="http://schemas.microsoft.com/office/2007/relationships/hdphoto" Target="../media/hdphoto1.wdp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7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4" Type="http://schemas.openxmlformats.org/officeDocument/2006/relationships/image" Target="../media/image228.png"/><Relationship Id="rId5" Type="http://schemas.openxmlformats.org/officeDocument/2006/relationships/image" Target="../media/image22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4" Type="http://schemas.openxmlformats.org/officeDocument/2006/relationships/image" Target="../media/image231.png"/><Relationship Id="rId5" Type="http://schemas.openxmlformats.org/officeDocument/2006/relationships/image" Target="../media/image232.png"/><Relationship Id="rId6" Type="http://schemas.openxmlformats.org/officeDocument/2006/relationships/image" Target="../media/image23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4.png"/></Relationships>
</file>

<file path=ppt/slides/_rels/slide9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43.png"/><Relationship Id="rId12" Type="http://schemas.openxmlformats.org/officeDocument/2006/relationships/image" Target="../media/image244.jpeg"/><Relationship Id="rId13" Type="http://schemas.openxmlformats.org/officeDocument/2006/relationships/image" Target="../media/image245.png"/><Relationship Id="rId14" Type="http://schemas.openxmlformats.org/officeDocument/2006/relationships/image" Target="../media/image246.png"/><Relationship Id="rId15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35.png"/><Relationship Id="rId4" Type="http://schemas.openxmlformats.org/officeDocument/2006/relationships/image" Target="../media/image236.png"/><Relationship Id="rId5" Type="http://schemas.openxmlformats.org/officeDocument/2006/relationships/image" Target="../media/image237.png"/><Relationship Id="rId6" Type="http://schemas.openxmlformats.org/officeDocument/2006/relationships/image" Target="../media/image238.png"/><Relationship Id="rId7" Type="http://schemas.openxmlformats.org/officeDocument/2006/relationships/image" Target="../media/image239.png"/><Relationship Id="rId8" Type="http://schemas.openxmlformats.org/officeDocument/2006/relationships/image" Target="../media/image240.png"/><Relationship Id="rId9" Type="http://schemas.openxmlformats.org/officeDocument/2006/relationships/image" Target="../media/image241.png"/><Relationship Id="rId10" Type="http://schemas.openxmlformats.org/officeDocument/2006/relationships/image" Target="../media/image242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7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8.png"/><Relationship Id="rId4" Type="http://schemas.openxmlformats.org/officeDocument/2006/relationships/image" Target="../media/image249.png"/><Relationship Id="rId5" Type="http://schemas.openxmlformats.org/officeDocument/2006/relationships/image" Target="../media/image250.png"/><Relationship Id="rId6" Type="http://schemas.openxmlformats.org/officeDocument/2006/relationships/image" Target="../media/image251.png"/><Relationship Id="rId7" Type="http://schemas.openxmlformats.org/officeDocument/2006/relationships/image" Target="../media/image192.png"/><Relationship Id="rId8" Type="http://schemas.openxmlformats.org/officeDocument/2006/relationships/image" Target="../media/image241.png"/><Relationship Id="rId9" Type="http://schemas.openxmlformats.org/officeDocument/2006/relationships/image" Target="../media/image252.png"/><Relationship Id="rId10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/>
              <a:t>Fortinet Product </a:t>
            </a:r>
            <a:r>
              <a:rPr lang="en-US" dirty="0" smtClean="0"/>
              <a:t>Quick Guide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 smtClean="0"/>
              <a:t>May, 2013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457200" y="222551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251972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FortiOS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 Operating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Proprietary OS, eliminates vulnerabilities &amp; issues associated with common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OSes</a:t>
            </a: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Harden and small footprint for security &amp; efficiency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Runs on flash, more reliable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Nearly common feature set across all platform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* Default with 10 VDOMs*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4913453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Web</a:t>
            </a: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UI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, CLI Dashboard &amp; Statistics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7" name="Picture 56" descr="FortiTech_Laptop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453" y="3280259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58" name="Rounded Rectangle 57"/>
          <p:cNvSpPr/>
          <p:nvPr/>
        </p:nvSpPr>
        <p:spPr bwMode="auto">
          <a:xfrm>
            <a:off x="6149592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SNMP Monitoring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7394146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Syslogging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7394146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Email Alerts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Rounded Rectangle 60"/>
          <p:cNvSpPr/>
          <p:nvPr/>
        </p:nvSpPr>
        <p:spPr bwMode="auto">
          <a:xfrm>
            <a:off x="6149592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In-box Reporting *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7394146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SFLOW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6149592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Content Archives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6248400"/>
            <a:ext cx="21336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on selected models.</a:t>
            </a:r>
          </a:p>
        </p:txBody>
      </p:sp>
    </p:spTree>
    <p:extLst>
      <p:ext uri="{BB962C8B-B14F-4D97-AF65-F5344CB8AC3E}">
        <p14:creationId xmlns:p14="http://schemas.microsoft.com/office/powerpoint/2010/main" val="31788789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Mail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175" y="2979562"/>
            <a:ext cx="1041735" cy="82620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FortiMail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04288661"/>
      </p:ext>
    </p:extLst>
  </p:cSld>
  <p:clrMapOvr>
    <a:masterClrMapping/>
  </p:clrMapOvr>
  <p:transition xmlns:p14="http://schemas.microsoft.com/office/powerpoint/2010/main">
    <p:wipe dir="r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Messaging Security </a:t>
            </a:r>
            <a:endParaRPr lang="en-US" sz="2000" b="1" dirty="0" smtClean="0">
              <a:solidFill>
                <a:srgbClr val="DC291E"/>
              </a:solidFill>
            </a:endParaRPr>
          </a:p>
          <a:p>
            <a:pPr lvl="2"/>
            <a:r>
              <a:rPr lang="en-US" sz="1400" dirty="0" smtClean="0"/>
              <a:t>Advanced </a:t>
            </a:r>
            <a:r>
              <a:rPr lang="en-US" sz="1400" dirty="0" err="1"/>
              <a:t>antispam</a:t>
            </a:r>
            <a:r>
              <a:rPr lang="en-US" sz="1400" dirty="0"/>
              <a:t> and antivirus filtering capabilities, with extensive quarantine and archiving </a:t>
            </a:r>
            <a:r>
              <a:rPr lang="en-US" sz="1400" dirty="0" smtClean="0"/>
              <a:t>capabilities.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0" name="Picture 2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669" y="2703109"/>
            <a:ext cx="2338762" cy="15723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830" y="5453250"/>
            <a:ext cx="990470" cy="756345"/>
          </a:xfrm>
          <a:prstGeom prst="rect">
            <a:avLst/>
          </a:prstGeom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485210"/>
              </p:ext>
            </p:extLst>
          </p:nvPr>
        </p:nvGraphicFramePr>
        <p:xfrm>
          <a:off x="0" y="2614138"/>
          <a:ext cx="3650536" cy="3471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10380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Specialized messaging security system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Advanced, bi-directional filtering prevents spread of spam, viruses, phishing, worms, and spyware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797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Transparent, Gateway, and Server modes that adapts to organizational needs and budget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20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Identity based encryption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Secure, encrypted communication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02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Email archiving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On-box archiving facilitates policy and regulatory compliance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FortiMail</a:t>
            </a:r>
          </a:p>
        </p:txBody>
      </p:sp>
      <p:pic>
        <p:nvPicPr>
          <p:cNvPr id="8" name="Picture 7" descr="FortiMail_Icon_Ft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560" y="1338330"/>
            <a:ext cx="1608363" cy="1275599"/>
          </a:xfrm>
          <a:prstGeom prst="rect">
            <a:avLst/>
          </a:prstGeom>
        </p:spPr>
      </p:pic>
      <p:pic>
        <p:nvPicPr>
          <p:cNvPr id="9" name="Picture 10" descr="TollyUpToSpec-hiResoluti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759" y="5489309"/>
            <a:ext cx="543662" cy="59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 descr="C:\Documents and Settings\pbedwell\My Documents\Marketing_Team\Logos\ICSA_Cert_Anti-Virus_2C_300DPI_825x56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4972" y="5482420"/>
            <a:ext cx="839467" cy="7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 descr="C:\Documents and Settings\pbedwell\My Documents\Marketing_Team\Logos\VB100-August0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6856" y="5415902"/>
            <a:ext cx="438397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0824" y="456602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5297993" y="436641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18" name="Picture 17" descr="FortiMail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104" y="3974165"/>
            <a:ext cx="927572" cy="578628"/>
          </a:xfrm>
          <a:prstGeom prst="rect">
            <a:avLst/>
          </a:prstGeom>
        </p:spPr>
      </p:pic>
      <p:cxnSp>
        <p:nvCxnSpPr>
          <p:cNvPr id="21" name="Straight Connector 26"/>
          <p:cNvCxnSpPr>
            <a:cxnSpLocks noChangeShapeType="1"/>
          </p:cNvCxnSpPr>
          <p:nvPr/>
        </p:nvCxnSpPr>
        <p:spPr bwMode="auto">
          <a:xfrm>
            <a:off x="7094655" y="3865470"/>
            <a:ext cx="673134" cy="388503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 type="none"/>
            <a:tailEnd type="triangle"/>
          </a:ln>
        </p:spPr>
      </p:cxnSp>
      <p:pic>
        <p:nvPicPr>
          <p:cNvPr id="23" name="Picture 30" descr="WebAppServer_Lt_vF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3205" y="2975263"/>
            <a:ext cx="509158" cy="65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1" descr="Router_Lt_vF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59082" y="348151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Line 113"/>
          <p:cNvSpPr>
            <a:spLocks noChangeShapeType="1"/>
          </p:cNvSpPr>
          <p:nvPr/>
        </p:nvSpPr>
        <p:spPr bwMode="auto">
          <a:xfrm flipV="1">
            <a:off x="6326651" y="389319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9" name="Line 113"/>
          <p:cNvSpPr>
            <a:spLocks noChangeShapeType="1"/>
          </p:cNvSpPr>
          <p:nvPr/>
        </p:nvSpPr>
        <p:spPr bwMode="auto">
          <a:xfrm flipV="1">
            <a:off x="7116889" y="3434869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5" name="Group 35"/>
          <p:cNvGrpSpPr/>
          <p:nvPr/>
        </p:nvGrpSpPr>
        <p:grpSpPr>
          <a:xfrm flipH="1">
            <a:off x="7194715" y="4201930"/>
            <a:ext cx="1310797" cy="745888"/>
            <a:chOff x="2627557" y="3610654"/>
            <a:chExt cx="1753736" cy="1189229"/>
          </a:xfrm>
        </p:grpSpPr>
        <p:pic>
          <p:nvPicPr>
            <p:cNvPr id="37" name="Picture 36" descr="LAN_Lt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38" name="Picture 37" descr="User-Exec-Female_Rt-s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39" name="Picture 38" descr="User-Exec-Male_Rt-s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6598135" y="2962065"/>
            <a:ext cx="6264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Mail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sp>
        <p:nvSpPr>
          <p:cNvPr id="42" name="TextBox 62"/>
          <p:cNvSpPr txBox="1">
            <a:spLocks noChangeArrowheads="1"/>
          </p:cNvSpPr>
          <p:nvPr/>
        </p:nvSpPr>
        <p:spPr bwMode="auto">
          <a:xfrm>
            <a:off x="4905547" y="3858683"/>
            <a:ext cx="8258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FortiMail</a:t>
            </a:r>
            <a:endParaRPr lang="en-US" sz="12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44" name="Picture 43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41" y="392981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0737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FortiMail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843047"/>
              </p:ext>
            </p:extLst>
          </p:nvPr>
        </p:nvGraphicFramePr>
        <p:xfrm>
          <a:off x="438861" y="1296872"/>
          <a:ext cx="8224870" cy="417634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FAZ-5002B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2.0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175,000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1.2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1.6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10/100/100 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12TB (Opt. 6TB)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2TB (Opt. 12TB)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146GB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ATCA Blade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246420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FortiMail-VM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278363"/>
              </p:ext>
            </p:extLst>
          </p:nvPr>
        </p:nvGraphicFramePr>
        <p:xfrm>
          <a:off x="438861" y="1296872"/>
          <a:ext cx="8172350" cy="450568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47598"/>
                <a:gridCol w="1581188"/>
                <a:gridCol w="1581188"/>
                <a:gridCol w="1581188"/>
                <a:gridCol w="1581188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90,000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265,000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1.32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1.76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185,400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1.05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1.4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vCPU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supported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vNICs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Memory required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12 GB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922080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We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616" y="2978013"/>
            <a:ext cx="1018854" cy="75535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FortiWeb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38358983"/>
      </p:ext>
    </p:extLst>
  </p:cSld>
  <p:clrMapOvr>
    <a:masterClrMapping/>
  </p:clrMapOvr>
  <p:transition xmlns:p14="http://schemas.microsoft.com/office/powerpoint/2010/main">
    <p:wipe dir="r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0360773"/>
              </p:ext>
            </p:extLst>
          </p:nvPr>
        </p:nvGraphicFramePr>
        <p:xfrm>
          <a:off x="0" y="2664435"/>
          <a:ext cx="365053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Application Firewall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Aids in PCI DSS 6.6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Protection against OWASP Top 10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layer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DDoS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 Learn security profiles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Geo IP data analysis and security</a:t>
                      </a:r>
                      <a:endParaRPr kumimoji="0" lang="en-US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Vulnerability Scanner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Scans, analyzes and detects web application vulnerabilities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Delivery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Assures availability and accelerates performance of critical web applications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Application Security </a:t>
            </a:r>
          </a:p>
          <a:p>
            <a:pPr lvl="2"/>
            <a:r>
              <a:rPr lang="en-US" sz="1400" dirty="0"/>
              <a:t>Web application firewall to protect, balance, and accelerate web </a:t>
            </a:r>
            <a:r>
              <a:rPr lang="en-US" sz="1400" dirty="0" smtClean="0"/>
              <a:t>applications.</a:t>
            </a:r>
            <a:endParaRPr lang="en-US" sz="1400" dirty="0"/>
          </a:p>
          <a:p>
            <a:pPr lvl="2"/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2" name="Picture 31" descr="FortiWeb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17" y="1278167"/>
            <a:ext cx="1684846" cy="1249110"/>
          </a:xfrm>
          <a:prstGeom prst="rect">
            <a:avLst/>
          </a:prstGeom>
        </p:spPr>
      </p:pic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FortiWeb</a:t>
            </a:r>
          </a:p>
        </p:txBody>
      </p:sp>
      <p:pic>
        <p:nvPicPr>
          <p:cNvPr id="8" name="Picture 7" descr="ICSA_Labs_WebAppFirewall_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677" y="5538632"/>
            <a:ext cx="1300992" cy="524011"/>
          </a:xfrm>
          <a:prstGeom prst="rect">
            <a:avLst/>
          </a:prstGeom>
        </p:spPr>
      </p:pic>
      <p:pic>
        <p:nvPicPr>
          <p:cNvPr id="9" name="Picture 8" descr="Cloud-Tea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929" y="2252909"/>
            <a:ext cx="2362867" cy="1588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11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8863" y="2413000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26"/>
          <p:cNvCxnSpPr>
            <a:cxnSpLocks noChangeShapeType="1"/>
          </p:cNvCxnSpPr>
          <p:nvPr/>
        </p:nvCxnSpPr>
        <p:spPr bwMode="auto">
          <a:xfrm>
            <a:off x="7280275" y="2743200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2" name="Picture 29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0" y="2495550"/>
            <a:ext cx="31591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0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2550" y="2595563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1" descr="WebAppServer_Lt_vF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5" y="2749550"/>
            <a:ext cx="31908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2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841625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1" descr="Router_Lt_vF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70713" y="304800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2455" y="413251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Line 113"/>
          <p:cNvSpPr>
            <a:spLocks noChangeShapeType="1"/>
          </p:cNvSpPr>
          <p:nvPr/>
        </p:nvSpPr>
        <p:spPr bwMode="auto">
          <a:xfrm flipV="1">
            <a:off x="5709624" y="393290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9" name="Line 113"/>
          <p:cNvSpPr>
            <a:spLocks noChangeShapeType="1"/>
          </p:cNvSpPr>
          <p:nvPr/>
        </p:nvSpPr>
        <p:spPr bwMode="auto">
          <a:xfrm flipV="1">
            <a:off x="6738282" y="345968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Line 113"/>
          <p:cNvSpPr>
            <a:spLocks noChangeShapeType="1"/>
          </p:cNvSpPr>
          <p:nvPr/>
        </p:nvSpPr>
        <p:spPr bwMode="auto">
          <a:xfrm flipV="1">
            <a:off x="7676536" y="3057832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  <a:scene3d>
            <a:camera prst="orthographicFront">
              <a:rot lat="900000" lon="0" rev="300000"/>
            </a:camera>
            <a:lightRig rig="threePt" dir="t"/>
          </a:scene3d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1" name="Line 113"/>
          <p:cNvSpPr>
            <a:spLocks noChangeShapeType="1"/>
          </p:cNvSpPr>
          <p:nvPr/>
        </p:nvSpPr>
        <p:spPr bwMode="auto">
          <a:xfrm flipV="1">
            <a:off x="7420896" y="2915264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22" name="Picture 21" descr="FortiWeb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876" y="3518719"/>
            <a:ext cx="981875" cy="609600"/>
          </a:xfrm>
          <a:prstGeom prst="rect">
            <a:avLst/>
          </a:prstGeom>
        </p:spPr>
      </p:pic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6716289" y="4113933"/>
            <a:ext cx="849035" cy="27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444F51"/>
                </a:solidFill>
                <a:latin typeface="Helvetica" charset="0"/>
              </a:rPr>
              <a:t>FortiWeb</a:t>
            </a:r>
          </a:p>
        </p:txBody>
      </p:sp>
      <p:sp>
        <p:nvSpPr>
          <p:cNvPr id="24" name="TextBox 67"/>
          <p:cNvSpPr txBox="1">
            <a:spLocks noChangeArrowheads="1"/>
          </p:cNvSpPr>
          <p:nvPr/>
        </p:nvSpPr>
        <p:spPr bwMode="auto">
          <a:xfrm>
            <a:off x="5415916" y="2689983"/>
            <a:ext cx="1102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cxnSp>
        <p:nvCxnSpPr>
          <p:cNvPr id="25" name="Curved Connector 24"/>
          <p:cNvCxnSpPr/>
          <p:nvPr/>
        </p:nvCxnSpPr>
        <p:spPr bwMode="auto">
          <a:xfrm rot="5400000" flipH="1" flipV="1">
            <a:off x="5266439" y="4367528"/>
            <a:ext cx="1093029" cy="712101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6" name="Picture 25" descr="BadGuy_Icon_R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7955" y="5516664"/>
            <a:ext cx="489000" cy="550675"/>
          </a:xfrm>
          <a:prstGeom prst="rect">
            <a:avLst/>
          </a:prstGeom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881" y="5126572"/>
            <a:ext cx="673047" cy="52225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Explosion 1 27"/>
          <p:cNvSpPr/>
          <p:nvPr/>
        </p:nvSpPr>
        <p:spPr>
          <a:xfrm>
            <a:off x="6169004" y="3882805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pic>
        <p:nvPicPr>
          <p:cNvPr id="29" name="Picture 28" descr="User-Green-Male_R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407" y="3573985"/>
            <a:ext cx="429409" cy="471962"/>
          </a:xfrm>
          <a:prstGeom prst="rect">
            <a:avLst/>
          </a:prstGeom>
        </p:spPr>
      </p:pic>
      <p:pic>
        <p:nvPicPr>
          <p:cNvPr id="30" name="Picture 29" descr="User-Silver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16" y="3436806"/>
            <a:ext cx="433277" cy="475830"/>
          </a:xfrm>
          <a:prstGeom prst="rect">
            <a:avLst/>
          </a:prstGeom>
        </p:spPr>
      </p:pic>
      <p:pic>
        <p:nvPicPr>
          <p:cNvPr id="31" name="Picture 30" descr="User-Exec-Male_R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7366" y="3090417"/>
            <a:ext cx="429408" cy="483568"/>
          </a:xfrm>
          <a:prstGeom prst="rect">
            <a:avLst/>
          </a:prstGeom>
        </p:spPr>
      </p:pic>
      <p:cxnSp>
        <p:nvCxnSpPr>
          <p:cNvPr id="33" name="Curved Connector 32"/>
          <p:cNvCxnSpPr>
            <a:stCxn id="30" idx="2"/>
          </p:cNvCxnSpPr>
          <p:nvPr/>
        </p:nvCxnSpPr>
        <p:spPr bwMode="auto">
          <a:xfrm rot="5400000" flipH="1" flipV="1">
            <a:off x="5500194" y="3107895"/>
            <a:ext cx="1" cy="1609481"/>
          </a:xfrm>
          <a:prstGeom prst="curvedConnector4">
            <a:avLst>
              <a:gd name="adj1" fmla="val -22860000000"/>
              <a:gd name="adj2" fmla="val 5673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5" name="TextBox 67"/>
          <p:cNvSpPr txBox="1">
            <a:spLocks noChangeArrowheads="1"/>
          </p:cNvSpPr>
          <p:nvPr/>
        </p:nvSpPr>
        <p:spPr bwMode="auto">
          <a:xfrm>
            <a:off x="5795780" y="4815904"/>
            <a:ext cx="14331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i="1" dirty="0" smtClean="0">
                <a:solidFill>
                  <a:srgbClr val="FF0000"/>
                </a:solidFill>
                <a:latin typeface="Helvetica" charset="0"/>
              </a:rPr>
              <a:t>SQL Injection, XSS…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183" y="418506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7640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102234"/>
              </p:ext>
            </p:extLst>
          </p:nvPr>
        </p:nvGraphicFramePr>
        <p:xfrm>
          <a:off x="548427" y="1296872"/>
          <a:ext cx="8042348" cy="350914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8208"/>
                <a:gridCol w="1556035"/>
                <a:gridCol w="1556035"/>
                <a:gridCol w="1556035"/>
                <a:gridCol w="155603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70,000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+ 2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1GE-SX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(FWB-3000C-FSX)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1 TB (Opt. 6 TB)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1 TB (Opt. 6 TB)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14272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749294"/>
              </p:ext>
            </p:extLst>
          </p:nvPr>
        </p:nvGraphicFramePr>
        <p:xfrm>
          <a:off x="548427" y="1296872"/>
          <a:ext cx="8014677" cy="21925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46631"/>
                <a:gridCol w="1922682"/>
                <a:gridCol w="1922682"/>
                <a:gridCol w="1922682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vCPU</a:t>
                      </a:r>
                      <a:r>
                        <a:rPr lang="en-US" sz="1500" baseline="0" dirty="0" smtClean="0"/>
                        <a:t> Supported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Memory required</a:t>
                      </a:r>
                      <a:r>
                        <a:rPr lang="en-US" sz="1500" baseline="0" dirty="0" smtClean="0"/>
                        <a:t> (Min)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(Min)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40 GB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288057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735" y="2886793"/>
            <a:ext cx="1053176" cy="92606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72043514"/>
      </p:ext>
    </p:extLst>
  </p:cSld>
  <p:clrMapOvr>
    <a:masterClrMapping/>
  </p:clrMapOvr>
  <p:transition xmlns:p14="http://schemas.microsoft.com/office/powerpoint/2010/main">
    <p:wipe dir="r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Cloud-Oran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48" y="3311203"/>
            <a:ext cx="2198114" cy="14778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7468421"/>
              </p:ext>
            </p:extLst>
          </p:nvPr>
        </p:nvGraphicFramePr>
        <p:xfrm>
          <a:off x="0" y="2567577"/>
          <a:ext cx="3650536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Activity Monitoring (DAM)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Real-time monitoring of key users and critical transactions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User Activity Base lining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Block database attacks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 in real time</a:t>
                      </a:r>
                      <a:endParaRPr lang="en-US" sz="1200" kern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cs typeface="HelveticaNeue Condensed"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Sensitive data discovery in databases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Vulnerability scanning with remediation advice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Policy Driven Controls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Automated process of establishing IT controls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Audit and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 compliance and forensics analysis purpose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Database Security and </a:t>
            </a:r>
            <a:r>
              <a:rPr lang="en-US" sz="2000" b="1" dirty="0" smtClean="0">
                <a:solidFill>
                  <a:srgbClr val="DC291E"/>
                </a:solidFill>
              </a:rPr>
              <a:t>Compliance</a:t>
            </a:r>
          </a:p>
          <a:p>
            <a:pPr lvl="2"/>
            <a:r>
              <a:rPr lang="en-US" sz="1200" dirty="0"/>
              <a:t>Database Activity Monitoring and Vulnerability Assessment solution that allows quick and easy implementation of internal IT control frameworks for database activity monitoring, IT audit and regulatory compliance </a:t>
            </a:r>
            <a:endParaRPr lang="en-US" sz="18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 descr="FortiDB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613" y="1177176"/>
            <a:ext cx="1694309" cy="148982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FortiDB</a:t>
            </a:r>
          </a:p>
        </p:txBody>
      </p:sp>
      <p:sp>
        <p:nvSpPr>
          <p:cNvPr id="8" name="TextBox 67"/>
          <p:cNvSpPr txBox="1">
            <a:spLocks noChangeArrowheads="1"/>
          </p:cNvSpPr>
          <p:nvPr/>
        </p:nvSpPr>
        <p:spPr bwMode="auto">
          <a:xfrm>
            <a:off x="7697062" y="4754923"/>
            <a:ext cx="121108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Database Servers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</p:txBody>
      </p:sp>
      <p:cxnSp>
        <p:nvCxnSpPr>
          <p:cNvPr id="10" name="Straight Connector 26"/>
          <p:cNvCxnSpPr>
            <a:cxnSpLocks noChangeShapeType="1"/>
          </p:cNvCxnSpPr>
          <p:nvPr/>
        </p:nvCxnSpPr>
        <p:spPr bwMode="auto">
          <a:xfrm>
            <a:off x="7054264" y="3794157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1" name="Straight Connector 35"/>
          <p:cNvCxnSpPr>
            <a:cxnSpLocks noChangeShapeType="1"/>
          </p:cNvCxnSpPr>
          <p:nvPr/>
        </p:nvCxnSpPr>
        <p:spPr bwMode="auto">
          <a:xfrm flipV="1">
            <a:off x="6893927" y="4065620"/>
            <a:ext cx="652462" cy="338137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2" name="Straight Connector 40"/>
          <p:cNvCxnSpPr>
            <a:cxnSpLocks noChangeShapeType="1"/>
          </p:cNvCxnSpPr>
          <p:nvPr/>
        </p:nvCxnSpPr>
        <p:spPr bwMode="auto">
          <a:xfrm flipV="1">
            <a:off x="5154027" y="4481545"/>
            <a:ext cx="1714500" cy="936625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3" name="Picture 51" descr="Router_Lt_vF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44702" y="4098957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7452" y="5124482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113"/>
          <p:cNvSpPr>
            <a:spLocks noChangeShapeType="1"/>
          </p:cNvSpPr>
          <p:nvPr/>
        </p:nvSpPr>
        <p:spPr bwMode="auto">
          <a:xfrm flipH="1" flipV="1">
            <a:off x="6174789" y="3641757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7165389" y="3946557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88989" y="4556157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" name="Line 75"/>
          <p:cNvSpPr>
            <a:spLocks noChangeShapeType="1"/>
          </p:cNvSpPr>
          <p:nvPr/>
        </p:nvSpPr>
        <p:spPr bwMode="auto">
          <a:xfrm flipH="1" flipV="1">
            <a:off x="6098589" y="3717957"/>
            <a:ext cx="762000" cy="533400"/>
          </a:xfrm>
          <a:prstGeom prst="line">
            <a:avLst/>
          </a:prstGeom>
          <a:noFill/>
          <a:ln w="25400">
            <a:solidFill>
              <a:srgbClr val="5182CB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9" name="TextBox 62"/>
          <p:cNvSpPr txBox="1">
            <a:spLocks noChangeArrowheads="1"/>
          </p:cNvSpPr>
          <p:nvPr/>
        </p:nvSpPr>
        <p:spPr bwMode="auto">
          <a:xfrm>
            <a:off x="6075335" y="2825080"/>
            <a:ext cx="7489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  <a:t>FortiDB</a:t>
            </a:r>
            <a:b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</a:br>
            <a:endParaRPr lang="en-US" sz="800" b="1" dirty="0">
              <a:solidFill>
                <a:srgbClr val="444F51"/>
              </a:solidFill>
              <a:latin typeface="+mn-lt"/>
              <a:cs typeface="Helvetica" pitchFamily="34" charset="0"/>
            </a:endParaRPr>
          </a:p>
        </p:txBody>
      </p:sp>
      <p:pic>
        <p:nvPicPr>
          <p:cNvPr id="20" name="Picture 19" descr="FortiDB_Icon_1U_L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189" y="3032157"/>
            <a:ext cx="1104900" cy="694509"/>
          </a:xfrm>
          <a:prstGeom prst="rect">
            <a:avLst/>
          </a:prstGeom>
        </p:spPr>
      </p:pic>
      <p:pic>
        <p:nvPicPr>
          <p:cNvPr id="21" name="Picture 20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589" y="33369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189" y="34893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3" name="Picture 22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789" y="36417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4" name="Picture 23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7389" y="37941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5" name="Picture 24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389" y="3717957"/>
            <a:ext cx="228600" cy="201011"/>
          </a:xfrm>
          <a:prstGeom prst="rect">
            <a:avLst/>
          </a:prstGeom>
        </p:spPr>
      </p:pic>
      <p:pic>
        <p:nvPicPr>
          <p:cNvPr id="26" name="Picture 25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989" y="3870357"/>
            <a:ext cx="228600" cy="201011"/>
          </a:xfrm>
          <a:prstGeom prst="rect">
            <a:avLst/>
          </a:prstGeom>
        </p:spPr>
      </p:pic>
      <p:pic>
        <p:nvPicPr>
          <p:cNvPr id="27" name="Picture 26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589" y="4022757"/>
            <a:ext cx="228600" cy="201011"/>
          </a:xfrm>
          <a:prstGeom prst="rect">
            <a:avLst/>
          </a:prstGeom>
        </p:spPr>
      </p:pic>
      <p:pic>
        <p:nvPicPr>
          <p:cNvPr id="28" name="Picture 27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189" y="4175157"/>
            <a:ext cx="228600" cy="201011"/>
          </a:xfrm>
          <a:prstGeom prst="rect">
            <a:avLst/>
          </a:prstGeom>
        </p:spPr>
      </p:pic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4191429" y="3963867"/>
            <a:ext cx="17556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Deployment options:</a:t>
            </a:r>
            <a:br>
              <a:rPr lang="en-US" sz="1200" b="1" dirty="0" smtClean="0">
                <a:solidFill>
                  <a:srgbClr val="444F51"/>
                </a:solidFill>
                <a:latin typeface="Helvetica" charset="0"/>
              </a:rPr>
            </a:br>
            <a:r>
              <a:rPr lang="en-US" sz="800" b="1" dirty="0" smtClean="0">
                <a:solidFill>
                  <a:srgbClr val="444F51"/>
                </a:solidFill>
                <a:latin typeface="Helvetica" charset="0"/>
              </a:rPr>
              <a:t>Sniffer, Native Audit and Agents</a:t>
            </a:r>
            <a:endParaRPr lang="en-US" sz="8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7202" y="2882878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236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90" name="Rectangle 8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57200" y="178892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6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1788922"/>
            <a:ext cx="7844328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Features &amp; Capabilities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Available by default, no requirement for hidden charges and software upgrades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97" name="Picture 96" descr="AntiSpam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3395358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8" name="Picture 97" descr="AntiVirus-AntiSpyware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167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9" name="Picture 98" descr="App_Control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4976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0" name="Picture 99" descr="Data_Leakage_Icon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998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1" name="Picture 100" descr="Dynamic_Routing_Icon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76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2" name="Picture 101" descr="Firewall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3" name="Picture 102" descr="Intrusion_Prevention_Icon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785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4" name="Picture 103" descr="Managed_Security_Icon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59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5" name="Picture 104" descr="VPN_Icon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594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6" name="Picture 105" descr="WAN_Optimization_Icon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3386152"/>
            <a:ext cx="667511" cy="580044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7" name="Picture 106" descr="Web_Filter_Icon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8" name="Picture 107" descr="Vulnerability_MGMT_Icon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188" y="3395358"/>
            <a:ext cx="670491" cy="587257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9" name="TextBox 108"/>
          <p:cNvSpPr txBox="1"/>
          <p:nvPr/>
        </p:nvSpPr>
        <p:spPr>
          <a:xfrm>
            <a:off x="744403" y="3029800"/>
            <a:ext cx="662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887338" y="3029800"/>
            <a:ext cx="4483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943389" y="3029800"/>
            <a:ext cx="3913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833333" y="3029800"/>
            <a:ext cx="7260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App. Ctrl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4812255" y="3029800"/>
            <a:ext cx="7523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AntiVirus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810515" y="3029800"/>
            <a:ext cx="802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Filter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44403" y="3982615"/>
            <a:ext cx="7831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AntiSpam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892097" y="3982615"/>
            <a:ext cx="4388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DLP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943389" y="3982615"/>
            <a:ext cx="4624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NAC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767193" y="3982615"/>
            <a:ext cx="83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Vuln</a:t>
            </a: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Mgmt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679975" y="3982615"/>
            <a:ext cx="11109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863427" y="3982615"/>
            <a:ext cx="7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WAN opt.</a:t>
            </a:r>
          </a:p>
        </p:txBody>
      </p:sp>
      <p:sp>
        <p:nvSpPr>
          <p:cNvPr id="121" name="Rounded Rectangle 120"/>
          <p:cNvSpPr/>
          <p:nvPr/>
        </p:nvSpPr>
        <p:spPr bwMode="auto">
          <a:xfrm>
            <a:off x="6771357" y="2460528"/>
            <a:ext cx="1706796" cy="4202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HA: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A-A, A-P, Virtual cluster, weighted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2" name="Rounded Rectangle 121"/>
          <p:cNvSpPr/>
          <p:nvPr/>
        </p:nvSpPr>
        <p:spPr bwMode="auto">
          <a:xfrm>
            <a:off x="6770891" y="2942159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IPv6 FW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+ UTM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3" name="Rounded Rectangle 122"/>
          <p:cNvSpPr/>
          <p:nvPr/>
        </p:nvSpPr>
        <p:spPr bwMode="auto">
          <a:xfrm>
            <a:off x="6770426" y="3259175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Routing Protocols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4" name="Rounded Rectangle 123"/>
          <p:cNvSpPr/>
          <p:nvPr/>
        </p:nvSpPr>
        <p:spPr bwMode="auto">
          <a:xfrm>
            <a:off x="6769960" y="3564432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Wireless Controller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5" name="Rounded Rectangle 124"/>
          <p:cNvSpPr/>
          <p:nvPr/>
        </p:nvSpPr>
        <p:spPr bwMode="auto">
          <a:xfrm>
            <a:off x="6769495" y="3869690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Server LB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2646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FortiDB Series 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123724"/>
              </p:ext>
            </p:extLst>
          </p:nvPr>
        </p:nvGraphicFramePr>
        <p:xfrm>
          <a:off x="427421" y="1325912"/>
          <a:ext cx="8258095" cy="19540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65440"/>
                <a:gridCol w="1432231"/>
                <a:gridCol w="5360424"/>
              </a:tblGrid>
              <a:tr h="560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#Licensed DB Instances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DB Supported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400B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DB2 UDB V8 (VA only), DB2 UDB V9.x (VA only), DB2 UDB V9.5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MS SQL Server 2000, MS SQL Server 2005, MS SQL Server 2008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Oracle 10 gR1 (VA only), Oracle 10gR2, Oracle 11g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Sybase ASE 12.5 (VA only), Sybase ASE 15.x, </a:t>
                      </a: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MySQL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5.1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1000C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35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2000B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92051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can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215" y="2965208"/>
            <a:ext cx="985368" cy="73053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FortiScan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267705980"/>
      </p:ext>
    </p:extLst>
  </p:cSld>
  <p:clrMapOvr>
    <a:masterClrMapping/>
  </p:clrMapOvr>
  <p:transition xmlns:p14="http://schemas.microsoft.com/office/powerpoint/2010/main">
    <p:wipe dir="r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4035719"/>
              </p:ext>
            </p:extLst>
          </p:nvPr>
        </p:nvGraphicFramePr>
        <p:xfrm>
          <a:off x="0" y="2508130"/>
          <a:ext cx="3399692" cy="33801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latin typeface="+mn-lt"/>
                          <a:cs typeface="Arial Narrow" pitchFamily="34" charset="0"/>
                        </a:rPr>
                        <a:t>Network Discovery</a:t>
                      </a:r>
                      <a:r>
                        <a:rPr lang="en-US" sz="1200" b="1" baseline="0" dirty="0" smtClean="0">
                          <a:latin typeface="+mn-lt"/>
                          <a:cs typeface="Arial Narrow" pitchFamily="34" charset="0"/>
                        </a:rPr>
                        <a:t> and Asset Management</a:t>
                      </a:r>
                      <a:endParaRPr lang="en-US" sz="1200" b="1" dirty="0" smtClean="0">
                        <a:latin typeface="+mn-lt"/>
                        <a:cs typeface="Arial Narrow" pitchFamily="34" charset="0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Baseline network discovery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Manage assets and policy based end point control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Comprehensive Vulnerability Assessment and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Both Network and Agent based technologies supported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Patch and Configuration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Benchmarking against best practice deployment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Alert, Remediation &amp; Audit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Reducing security issue resolution effort</a:t>
                      </a:r>
                      <a:endParaRPr kumimoji="0" lang="en-US" sz="105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Vulnerability and Compliance Management</a:t>
            </a: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vulnerability &amp; asset management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FortiScan</a:t>
            </a:r>
            <a:endParaRPr lang="en-US" b="0" i="0" dirty="0"/>
          </a:p>
        </p:txBody>
      </p:sp>
      <p:pic>
        <p:nvPicPr>
          <p:cNvPr id="35" name="Picture 34" descr="FortiScan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91" y="1236052"/>
            <a:ext cx="1753402" cy="1299937"/>
          </a:xfrm>
          <a:prstGeom prst="rect">
            <a:avLst/>
          </a:prstGeom>
        </p:spPr>
      </p:pic>
      <p:pic>
        <p:nvPicPr>
          <p:cNvPr id="7" name="Picture 6" descr="Cloud-Tea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8405" y="4491329"/>
            <a:ext cx="1666766" cy="1120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8" name="Picture 7" descr="Cloud-Silver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1156" y="2453511"/>
            <a:ext cx="2253383" cy="15149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9" name="Picture 8" descr="Cloud-Oran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7630" y="4294492"/>
            <a:ext cx="2141995" cy="1440099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9" descr="Cloud-Gree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623" y="2505117"/>
            <a:ext cx="1258824" cy="8463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1" name="Picture 10" descr="Workstation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642" y="2371843"/>
            <a:ext cx="391337" cy="50681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cxnSp>
        <p:nvCxnSpPr>
          <p:cNvPr id="12" name="Curved Connector 11"/>
          <p:cNvCxnSpPr/>
          <p:nvPr/>
        </p:nvCxnSpPr>
        <p:spPr bwMode="auto">
          <a:xfrm rot="16200000" flipV="1">
            <a:off x="6897993" y="4110349"/>
            <a:ext cx="1367943" cy="24035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3" name="Picture 12" descr="User-Silver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5065" y="2921713"/>
            <a:ext cx="568960" cy="624840"/>
          </a:xfrm>
          <a:prstGeom prst="rect">
            <a:avLst/>
          </a:prstGeom>
        </p:spPr>
      </p:pic>
      <p:pic>
        <p:nvPicPr>
          <p:cNvPr id="14" name="Picture 13" descr="Laptop-Wireless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2740" y="3051546"/>
            <a:ext cx="929640" cy="72136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grpSp>
        <p:nvGrpSpPr>
          <p:cNvPr id="15" name="Group 35"/>
          <p:cNvGrpSpPr/>
          <p:nvPr/>
        </p:nvGrpSpPr>
        <p:grpSpPr>
          <a:xfrm flipH="1">
            <a:off x="4732787" y="4349562"/>
            <a:ext cx="1310797" cy="745888"/>
            <a:chOff x="2627557" y="3610654"/>
            <a:chExt cx="1753736" cy="1189229"/>
          </a:xfrm>
        </p:grpSpPr>
        <p:pic>
          <p:nvPicPr>
            <p:cNvPr id="16" name="Picture 15" descr="LAN_Lt.png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7" name="Picture 16" descr="User-Exec-Female_R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8" name="Picture 17" descr="User-Exec-Male_R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9" name="TextBox 18"/>
          <p:cNvSpPr txBox="1"/>
          <p:nvPr/>
        </p:nvSpPr>
        <p:spPr>
          <a:xfrm>
            <a:off x="7120787" y="5588837"/>
            <a:ext cx="95571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rgbClr val="36424A"/>
                </a:solidFill>
              </a:rPr>
              <a:t>FortiScan</a:t>
            </a:r>
            <a:endParaRPr lang="en-US" sz="1000" b="1" dirty="0" smtClean="0">
              <a:solidFill>
                <a:srgbClr val="36424A"/>
              </a:solidFill>
            </a:endParaRPr>
          </a:p>
        </p:txBody>
      </p:sp>
      <p:pic>
        <p:nvPicPr>
          <p:cNvPr id="20" name="Picture 19" descr="User-Green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0999" y="2625250"/>
            <a:ext cx="392848" cy="431779"/>
          </a:xfrm>
          <a:prstGeom prst="rect">
            <a:avLst/>
          </a:prstGeom>
        </p:spPr>
      </p:pic>
      <p:cxnSp>
        <p:nvCxnSpPr>
          <p:cNvPr id="21" name="Curved Connector 20"/>
          <p:cNvCxnSpPr/>
          <p:nvPr/>
        </p:nvCxnSpPr>
        <p:spPr bwMode="auto">
          <a:xfrm rot="16200000" flipV="1">
            <a:off x="5550945" y="3276064"/>
            <a:ext cx="1793895" cy="1482966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2" name="Curved Connector 21"/>
          <p:cNvCxnSpPr/>
          <p:nvPr/>
        </p:nvCxnSpPr>
        <p:spPr bwMode="auto">
          <a:xfrm rot="5400000" flipH="1" flipV="1">
            <a:off x="7076537" y="3859730"/>
            <a:ext cx="1680364" cy="42917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3" name="Curved Connector 22"/>
          <p:cNvCxnSpPr/>
          <p:nvPr/>
        </p:nvCxnSpPr>
        <p:spPr bwMode="auto">
          <a:xfrm rot="5400000" flipH="1" flipV="1">
            <a:off x="7204875" y="3786516"/>
            <a:ext cx="1625245" cy="6307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4" name="Curved Connector 23"/>
          <p:cNvCxnSpPr/>
          <p:nvPr/>
        </p:nvCxnSpPr>
        <p:spPr bwMode="auto">
          <a:xfrm rot="10800000" flipV="1">
            <a:off x="4470710" y="4914493"/>
            <a:ext cx="2718665" cy="245067"/>
          </a:xfrm>
          <a:prstGeom prst="curvedConnector3">
            <a:avLst>
              <a:gd name="adj1" fmla="val 39954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25" name="Picture 24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9749" y="2649524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6" name="Picture 25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4024" y="27662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7" name="Picture 26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299" y="28711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8" name="Picture 27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4449" y="29760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9" name="Picture 28" descr="Server_Lt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4009" y="2613755"/>
            <a:ext cx="273216" cy="35444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0" name="Picture 29" descr="Server_Lt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6409" y="2766155"/>
            <a:ext cx="273216" cy="35444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1" name="Picture 30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6648" y="4648991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2" name="Picture 31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8028" y="4741214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4" name="Picture 33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0849" y="4844509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7" name="Picture 36" descr="FortiScan_Icon_1U_Lt-s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5161" y="4869048"/>
            <a:ext cx="1136162" cy="708749"/>
          </a:xfrm>
          <a:prstGeom prst="rect">
            <a:avLst/>
          </a:prstGeom>
        </p:spPr>
      </p:pic>
      <p:cxnSp>
        <p:nvCxnSpPr>
          <p:cNvPr id="38" name="Curved Connector 37"/>
          <p:cNvCxnSpPr>
            <a:endCxn id="18" idx="1"/>
          </p:cNvCxnSpPr>
          <p:nvPr/>
        </p:nvCxnSpPr>
        <p:spPr bwMode="auto">
          <a:xfrm rot="10800000">
            <a:off x="5537187" y="4896314"/>
            <a:ext cx="1307374" cy="237923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39" name="Curved Connector 38"/>
          <p:cNvCxnSpPr>
            <a:endCxn id="11" idx="2"/>
          </p:cNvCxnSpPr>
          <p:nvPr/>
        </p:nvCxnSpPr>
        <p:spPr bwMode="auto">
          <a:xfrm rot="10800000">
            <a:off x="5142311" y="2878658"/>
            <a:ext cx="2161714" cy="2136619"/>
          </a:xfrm>
          <a:prstGeom prst="curvedConnector2">
            <a:avLst/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1154" y="565944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0231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FortiScan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977136"/>
              </p:ext>
            </p:extLst>
          </p:nvPr>
        </p:nvGraphicFramePr>
        <p:xfrm>
          <a:off x="466859" y="1355124"/>
          <a:ext cx="8272229" cy="112215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234350"/>
                <a:gridCol w="1268024"/>
                <a:gridCol w="1153971"/>
                <a:gridCol w="1153971"/>
                <a:gridCol w="1153971"/>
                <a:gridCol w="1153971"/>
                <a:gridCol w="1153971"/>
              </a:tblGrid>
              <a:tr h="299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FortiScan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FSC-3000C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FSC-VM-Base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FSC-VM-100-UG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FSC-VM-20000-UG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Assets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+20,000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7777422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Balance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3619" y="2989457"/>
            <a:ext cx="1038704" cy="76349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FortiBalancer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969699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625" y="414115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23" name="Picture 122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915" y="241047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8250"/>
              </p:ext>
            </p:extLst>
          </p:nvPr>
        </p:nvGraphicFramePr>
        <p:xfrm>
          <a:off x="0" y="2664435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Availability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Layer 2/3/4 and 7 load balancing techniques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session persistence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Proxy and transparent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Global Server Load Balancing (GSLB) for geographic resilience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Link Load Balancing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Acceleration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TCP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Memory based content caching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 compression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Offload and acceleration 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Interoperability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Implementation Guides  for Microsoft Exchange,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Lync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SAP etc.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Application Delivery </a:t>
            </a:r>
            <a:r>
              <a:rPr lang="en-US" sz="2000" b="1" dirty="0" smtClean="0">
                <a:solidFill>
                  <a:srgbClr val="DC291E"/>
                </a:solidFill>
              </a:rPr>
              <a:t>Controllers</a:t>
            </a:r>
          </a:p>
          <a:p>
            <a:pPr lvl="2"/>
            <a:r>
              <a:rPr lang="en-US" sz="1400" dirty="0"/>
              <a:t>Optimize the availability, user experience, performance and scalability of mobile, cloud and enterprise application delivery from anywhere-to-anywhere.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FortiBalancer &amp; </a:t>
            </a:r>
            <a:r>
              <a:rPr lang="en-US" b="0" i="0" dirty="0" err="1" smtClean="0"/>
              <a:t>FortiADC</a:t>
            </a:r>
            <a:endParaRPr lang="en-US" b="0" i="0" dirty="0"/>
          </a:p>
        </p:txBody>
      </p:sp>
      <p:pic>
        <p:nvPicPr>
          <p:cNvPr id="6" name="Picture 5" descr="FortiBalancer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974" y="1328616"/>
            <a:ext cx="1674626" cy="1230922"/>
          </a:xfrm>
          <a:prstGeom prst="rect">
            <a:avLst/>
          </a:prstGeom>
        </p:spPr>
      </p:pic>
      <p:pic>
        <p:nvPicPr>
          <p:cNvPr id="8" name="Picture 11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682" y="2632504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0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0255" y="3007608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117" y="5271560"/>
            <a:ext cx="429409" cy="471962"/>
          </a:xfrm>
          <a:prstGeom prst="rect">
            <a:avLst/>
          </a:prstGeom>
        </p:spPr>
      </p:pic>
      <p:pic>
        <p:nvPicPr>
          <p:cNvPr id="29" name="Picture 28" descr="User-Silver-Male_R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745" y="3781570"/>
            <a:ext cx="433277" cy="475830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191" y="4149165"/>
            <a:ext cx="429408" cy="483568"/>
          </a:xfrm>
          <a:prstGeom prst="rect">
            <a:avLst/>
          </a:prstGeom>
        </p:spPr>
      </p:pic>
      <p:cxnSp>
        <p:nvCxnSpPr>
          <p:cNvPr id="35" name="Curved Connector 36"/>
          <p:cNvCxnSpPr/>
          <p:nvPr/>
        </p:nvCxnSpPr>
        <p:spPr bwMode="auto">
          <a:xfrm flipV="1">
            <a:off x="5283797" y="3860800"/>
            <a:ext cx="1073461" cy="66765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41" name="Curved Connector 40"/>
          <p:cNvCxnSpPr/>
          <p:nvPr/>
        </p:nvCxnSpPr>
        <p:spPr bwMode="auto">
          <a:xfrm flipV="1">
            <a:off x="6756103" y="3335303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Curved Connector 40"/>
          <p:cNvCxnSpPr/>
          <p:nvPr/>
        </p:nvCxnSpPr>
        <p:spPr bwMode="auto">
          <a:xfrm flipV="1">
            <a:off x="6348509" y="3037860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0" name="Picture 40" descr="User-Exec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910" y="5636202"/>
            <a:ext cx="400702" cy="45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36" descr="User-Silver-Female_R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98" y="4804029"/>
            <a:ext cx="469719" cy="5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 descr="clamp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8029" y="4126379"/>
            <a:ext cx="373344" cy="45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001" y="4314973"/>
            <a:ext cx="404485" cy="36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67"/>
          <p:cNvSpPr txBox="1">
            <a:spLocks noChangeArrowheads="1"/>
          </p:cNvSpPr>
          <p:nvPr/>
        </p:nvSpPr>
        <p:spPr bwMode="auto">
          <a:xfrm>
            <a:off x="7665569" y="3787125"/>
            <a:ext cx="1188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Servers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6003638" y="3301003"/>
            <a:ext cx="1340591" cy="777511"/>
            <a:chOff x="1687924" y="2541688"/>
            <a:chExt cx="1656526" cy="1028459"/>
          </a:xfrm>
        </p:grpSpPr>
        <p:pic>
          <p:nvPicPr>
            <p:cNvPr id="21" name="Picture 20" descr="FortiWeb_Icon_1U_L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33" name="Picture 32" descr="FortiBalancer_Icon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94" name="Picture 11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243" y="4265361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30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6816" y="4640465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6" name="Curved Connector 95"/>
          <p:cNvCxnSpPr/>
          <p:nvPr/>
        </p:nvCxnSpPr>
        <p:spPr bwMode="auto">
          <a:xfrm flipV="1">
            <a:off x="7202664" y="4968160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7" name="Curved Connector 40"/>
          <p:cNvCxnSpPr/>
          <p:nvPr/>
        </p:nvCxnSpPr>
        <p:spPr bwMode="auto">
          <a:xfrm flipV="1">
            <a:off x="6795070" y="4670717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6450199" y="4933860"/>
            <a:ext cx="1340591" cy="777511"/>
            <a:chOff x="1687924" y="2541688"/>
            <a:chExt cx="1656526" cy="1028459"/>
          </a:xfrm>
        </p:grpSpPr>
        <p:pic>
          <p:nvPicPr>
            <p:cNvPr id="99" name="Picture 98" descr="FortiWeb_Icon_1U_L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100" name="Picture 99" descr="FortiBalancer_Icon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cxnSp>
        <p:nvCxnSpPr>
          <p:cNvPr id="102" name="Curved Connector 36"/>
          <p:cNvCxnSpPr/>
          <p:nvPr/>
        </p:nvCxnSpPr>
        <p:spPr bwMode="auto">
          <a:xfrm>
            <a:off x="5436197" y="4680858"/>
            <a:ext cx="1298432" cy="38462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04" name="Picture 59" descr="usa-fla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531" y="3048681"/>
            <a:ext cx="5429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Picture 66" descr="UK%20Fla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1896" y="5580516"/>
            <a:ext cx="3349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6" name="Curved Connector 36"/>
          <p:cNvCxnSpPr/>
          <p:nvPr/>
        </p:nvCxnSpPr>
        <p:spPr bwMode="auto">
          <a:xfrm>
            <a:off x="4318597" y="4114801"/>
            <a:ext cx="265929" cy="23173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09" name="Curved Connector 36"/>
          <p:cNvCxnSpPr/>
          <p:nvPr/>
        </p:nvCxnSpPr>
        <p:spPr bwMode="auto">
          <a:xfrm>
            <a:off x="3890426" y="4992916"/>
            <a:ext cx="593892" cy="300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1" name="Curved Connector 36"/>
          <p:cNvCxnSpPr/>
          <p:nvPr/>
        </p:nvCxnSpPr>
        <p:spPr bwMode="auto">
          <a:xfrm>
            <a:off x="4028311" y="4535716"/>
            <a:ext cx="340490" cy="15239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3" name="Curved Connector 36"/>
          <p:cNvCxnSpPr/>
          <p:nvPr/>
        </p:nvCxnSpPr>
        <p:spPr bwMode="auto">
          <a:xfrm flipV="1">
            <a:off x="4369396" y="5173249"/>
            <a:ext cx="315338" cy="28412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7" name="Curved Connector 36"/>
          <p:cNvCxnSpPr>
            <a:endCxn id="16" idx="2"/>
          </p:cNvCxnSpPr>
          <p:nvPr/>
        </p:nvCxnSpPr>
        <p:spPr bwMode="auto">
          <a:xfrm rot="16200000" flipV="1">
            <a:off x="4907347" y="5497859"/>
            <a:ext cx="455628" cy="1096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pic>
        <p:nvPicPr>
          <p:cNvPr id="16" name="Picture 9" descr="Internet_Rt_vF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386701" y="4183693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1700135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FortiBalancer Series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108877"/>
              </p:ext>
            </p:extLst>
          </p:nvPr>
        </p:nvGraphicFramePr>
        <p:xfrm>
          <a:off x="427421" y="1228220"/>
          <a:ext cx="8282484" cy="30341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1309"/>
                <a:gridCol w="1346235"/>
                <a:gridCol w="1346235"/>
                <a:gridCol w="1346235"/>
                <a:gridCol w="1346235"/>
                <a:gridCol w="1346235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FortiBalancer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FAD-200D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FBL-400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</a:t>
                      </a:r>
                      <a:r>
                        <a:rPr kumimoji="0" lang="en-US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-1000</a:t>
                      </a: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FBL-2000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FBL-3000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Throughput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2.7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Max</a:t>
                      </a:r>
                      <a:r>
                        <a:rPr lang="en-US" sz="1400" baseline="0" dirty="0" smtClean="0"/>
                        <a:t> Connections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500 K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16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Layer 7 RPS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70 K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140,000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230,000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1.15M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2M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TPS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22,500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45,000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Throughput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500 Mbps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1.6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 smtClean="0"/>
                        <a:t>10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Total</a:t>
                      </a:r>
                      <a:r>
                        <a:rPr lang="en-US" sz="1400" baseline="0" dirty="0" smtClean="0"/>
                        <a:t> 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1400" dirty="0" smtClean="0"/>
                        <a:t>x GE RJ45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4x GE RJ45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8x GE RJ45,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2x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12x GE RJ45,</a:t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4x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4x 10GE,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16x GE RJ45,</a:t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4x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Power</a:t>
                      </a:r>
                      <a:r>
                        <a:rPr lang="en-US" sz="1400" baseline="0" dirty="0" smtClean="0"/>
                        <a:t> Supply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Single/Dual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Dual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Dual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4800600"/>
            <a:ext cx="464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</a:t>
            </a:r>
            <a:r>
              <a:rPr lang="en-US" sz="1000" dirty="0">
                <a:solidFill>
                  <a:srgbClr val="404040"/>
                </a:solidFill>
                <a:latin typeface="Helvetica 55 Roman"/>
                <a:cs typeface="Helvetica 55 Roman"/>
              </a:rPr>
              <a:t>: 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FAD-VM01, FAD-VM02, FAD-VM04, FAD-VM08 </a:t>
            </a:r>
          </a:p>
        </p:txBody>
      </p:sp>
    </p:spTree>
    <p:extLst>
      <p:ext uri="{BB962C8B-B14F-4D97-AF65-F5344CB8AC3E}">
        <p14:creationId xmlns:p14="http://schemas.microsoft.com/office/powerpoint/2010/main" val="2550652133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Cache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8801" y="2989456"/>
            <a:ext cx="974347" cy="7370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FortiCache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10976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5012438"/>
              </p:ext>
            </p:extLst>
          </p:nvPr>
        </p:nvGraphicFramePr>
        <p:xfrm>
          <a:off x="0" y="2664435"/>
          <a:ext cx="3650536" cy="3220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Explicit or Transparent proxy cache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FortiGuard Web Filtering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Video Caching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CDN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Detects same video ID when content comes from different CDN hosts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seek forwards and backwards in video,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detectd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preceding adverts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WN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Bandwidth optimisation across congested WAN Links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Interoperates with FortiGate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Caching Appliance</a:t>
            </a:r>
          </a:p>
          <a:p>
            <a:pPr lvl="2"/>
            <a:r>
              <a:rPr lang="en-US" sz="1400" dirty="0"/>
              <a:t>Reduce the cost and impact of downloaded content, while increasing performance and end-user satisfaction by improving the speed of </a:t>
            </a:r>
            <a:r>
              <a:rPr lang="en-US" sz="1400" dirty="0" smtClean="0"/>
              <a:t>access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FortiCache</a:t>
            </a:r>
          </a:p>
        </p:txBody>
      </p:sp>
      <p:pic>
        <p:nvPicPr>
          <p:cNvPr id="7" name="Picture 6" descr="FortiCache_Icon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801" y="1338455"/>
            <a:ext cx="1616045" cy="1222519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8041" y="2529343"/>
            <a:ext cx="5163729" cy="359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9194249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FortiCache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475319"/>
              </p:ext>
            </p:extLst>
          </p:nvPr>
        </p:nvGraphicFramePr>
        <p:xfrm>
          <a:off x="548427" y="1296872"/>
          <a:ext cx="8014677" cy="153388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46631"/>
                <a:gridCol w="1922682"/>
                <a:gridCol w="1922682"/>
                <a:gridCol w="1922682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200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 Interfaces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1x 1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1x 2 TB (4</a:t>
                      </a:r>
                      <a:r>
                        <a:rPr lang="en-US" sz="1500" baseline="0" dirty="0" smtClean="0"/>
                        <a:t>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1 TB (6 TB Max)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757119"/>
              </p:ext>
            </p:extLst>
          </p:nvPr>
        </p:nvGraphicFramePr>
        <p:xfrm>
          <a:off x="533400" y="3276600"/>
          <a:ext cx="8014676" cy="13145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1952"/>
                <a:gridCol w="1550681"/>
                <a:gridCol w="1550681"/>
                <a:gridCol w="1550681"/>
                <a:gridCol w="1550681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FCH-VM01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CPU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1 </a:t>
                      </a:r>
                      <a:r>
                        <a:rPr kumimoji="0" lang="en-GB" sz="15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vCPU</a:t>
                      </a:r>
                      <a:endParaRPr kumimoji="0" lang="en-GB" sz="15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Arial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 </a:t>
                      </a:r>
                      <a:r>
                        <a:rPr kumimoji="0" lang="en-GB" sz="15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vCPU</a:t>
                      </a:r>
                      <a:endParaRPr kumimoji="0" lang="en-GB" sz="15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Arial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4 </a:t>
                      </a:r>
                      <a:r>
                        <a:rPr kumimoji="0" lang="en-GB" sz="15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vCPU</a:t>
                      </a:r>
                      <a:endParaRPr kumimoji="0" lang="en-GB" sz="15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Arial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8 </a:t>
                      </a:r>
                      <a:r>
                        <a:rPr kumimoji="0" lang="en-GB" sz="15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vCPU</a:t>
                      </a:r>
                      <a:endParaRPr kumimoji="0" lang="en-GB" sz="15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Arial"/>
                      </a:endParaRPr>
                    </a:p>
                  </a:txBody>
                  <a:tcPr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Memory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4GB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8GB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12GB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16GB</a:t>
                      </a:r>
                    </a:p>
                  </a:txBody>
                  <a:tcPr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Storage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1TB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4TB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6TB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8TB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076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18717" y="3750589"/>
            <a:ext cx="8229600" cy="436584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04961" y="134106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4682785" y="1448741"/>
            <a:ext cx="3730355" cy="235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FortiGuard Subscription Services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Deliver real-time Automated Updates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Industry Leading Threat Response Time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Comprehensive Threat Library 24x7x365 Operations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Power by Fortinet in-house Global Threat Research Team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1256680" y="173539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AntiVirus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1256680" y="2067837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IPS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1256680" y="2414699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WCF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256680" y="276843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Antispam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net_Shield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32" y="1921780"/>
            <a:ext cx="778669" cy="9858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46106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NS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2171" y="2970129"/>
            <a:ext cx="980977" cy="7419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5605456"/>
      </p:ext>
    </p:extLst>
  </p:cSld>
  <p:clrMapOvr>
    <a:masterClrMapping/>
  </p:clrMapOvr>
  <p:transition xmlns:p14="http://schemas.microsoft.com/office/powerpoint/2010/main">
    <p:wipe dir="r"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4089" y="2884967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Line 113"/>
          <p:cNvSpPr>
            <a:spLocks noChangeShapeType="1"/>
          </p:cNvSpPr>
          <p:nvPr/>
        </p:nvSpPr>
        <p:spPr bwMode="auto">
          <a:xfrm flipV="1">
            <a:off x="7055651" y="3708587"/>
            <a:ext cx="506323" cy="294128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0315260"/>
              </p:ext>
            </p:extLst>
          </p:nvPr>
        </p:nvGraphicFramePr>
        <p:xfrm>
          <a:off x="0" y="2664435"/>
          <a:ext cx="3650536" cy="35493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 Caching DNS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caching DNS server with f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ocus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on DNS Security 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Randomised Transaction ID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UDP Source Port Randomization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Case Query Randomisation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spoofing detection switches user to TCP when under threat.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Discard unsolicited answers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Limit per user resources (queries per second) to prevent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DoS</a:t>
                      </a:r>
                      <a:endParaRPr kumimoji="0" lang="en-GB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 top users and blacklist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Futureproof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with support for DNSSEC and IPv6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DHCP Server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DHCP server with resource friendly high availability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Secure Caching DNS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400" dirty="0"/>
              <a:t>Robust caching DNS server that improves security and performance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FortiDNS</a:t>
            </a:r>
          </a:p>
        </p:txBody>
      </p:sp>
      <p:pic>
        <p:nvPicPr>
          <p:cNvPr id="8" name="Picture 7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349" y="1379059"/>
            <a:ext cx="1562393" cy="1181748"/>
          </a:xfrm>
          <a:prstGeom prst="rect">
            <a:avLst/>
          </a:prstGeom>
        </p:spPr>
      </p:pic>
      <p:grpSp>
        <p:nvGrpSpPr>
          <p:cNvPr id="10" name="Group 35"/>
          <p:cNvGrpSpPr/>
          <p:nvPr/>
        </p:nvGrpSpPr>
        <p:grpSpPr>
          <a:xfrm flipH="1">
            <a:off x="4459256" y="4718709"/>
            <a:ext cx="1743072" cy="1026105"/>
            <a:chOff x="2627557" y="3610654"/>
            <a:chExt cx="1753736" cy="1189229"/>
          </a:xfrm>
        </p:grpSpPr>
        <p:pic>
          <p:nvPicPr>
            <p:cNvPr id="11" name="Picture 10" descr="LAN_L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2" name="Picture 11" descr="User-Exec-Female_R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3" name="Picture 12" descr="User-Exec-Male_Rt-s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6" name="Line 113"/>
          <p:cNvSpPr>
            <a:spLocks noChangeShapeType="1"/>
          </p:cNvSpPr>
          <p:nvPr/>
        </p:nvSpPr>
        <p:spPr bwMode="auto">
          <a:xfrm flipH="1" flipV="1">
            <a:off x="5987183" y="3382008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pic>
        <p:nvPicPr>
          <p:cNvPr id="19" name="Picture 31" descr="1U_Lt-s_x200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60484" y="2634741"/>
            <a:ext cx="15065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5474" y="2684033"/>
            <a:ext cx="839447" cy="634933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sp>
        <p:nvSpPr>
          <p:cNvPr id="21" name="TextBox 20"/>
          <p:cNvSpPr txBox="1"/>
          <p:nvPr/>
        </p:nvSpPr>
        <p:spPr bwMode="auto">
          <a:xfrm>
            <a:off x="4734524" y="3618599"/>
            <a:ext cx="907032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 smtClean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FortiDNS</a:t>
            </a:r>
            <a:endParaRPr lang="en-US" sz="1300" b="1" dirty="0">
              <a:solidFill>
                <a:srgbClr val="36424A"/>
              </a:solidFill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22" name="Picture 21" descr="Fortinet_Grid-Icon_PMS48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037" y="3692760"/>
            <a:ext cx="213020" cy="151969"/>
          </a:xfrm>
          <a:prstGeom prst="rect">
            <a:avLst/>
          </a:prstGeom>
        </p:spPr>
      </p:pic>
      <p:pic>
        <p:nvPicPr>
          <p:cNvPr id="23" name="Picture 35" descr="Firewall-Typical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6692" y="3682727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31264" y="4108818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12209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FortiDNS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826571"/>
              </p:ext>
            </p:extLst>
          </p:nvPr>
        </p:nvGraphicFramePr>
        <p:xfrm>
          <a:off x="466859" y="1355124"/>
          <a:ext cx="8248925" cy="167460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42075"/>
                <a:gridCol w="2603425"/>
                <a:gridCol w="2603425"/>
              </a:tblGrid>
              <a:tr h="394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FortiDNS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FNS-400C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FNS-1000C</a:t>
                      </a:r>
                    </a:p>
                  </a:txBody>
                  <a:tcPr marL="87087" marR="87087" marT="48984" marB="48984" horzOverflow="overflow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Max Queries per Second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60,000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DNS Clients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Storage Capacity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75455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witch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055" y="2938125"/>
            <a:ext cx="1007415" cy="81635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FortiSwitch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8614784"/>
      </p:ext>
    </p:extLst>
  </p:cSld>
  <p:clrMapOvr>
    <a:masterClrMapping/>
  </p:clrMapOvr>
  <p:transition xmlns:p14="http://schemas.microsoft.com/office/powerpoint/2010/main">
    <p:wipe dir="r"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SW-348B_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5254017"/>
            <a:ext cx="3733800" cy="720558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5863617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690782" y="5788223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FSW-348B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FortiSwitch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Access level Gigabit </a:t>
            </a:r>
            <a:r>
              <a:rPr lang="en-US" sz="2000" b="1" dirty="0">
                <a:solidFill>
                  <a:schemeClr val="accent4"/>
                </a:solidFill>
                <a:latin typeface="+mn-lt"/>
                <a:cs typeface="Arial Narrow"/>
              </a:rPr>
              <a:t>Switches with with ease of use and low cost of ownership </a:t>
            </a:r>
          </a:p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 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dirty="0"/>
              <a:t>O</a:t>
            </a:r>
            <a:r>
              <a:rPr lang="en-US" sz="1600" dirty="0" smtClean="0"/>
              <a:t>utstanding </a:t>
            </a:r>
            <a:r>
              <a:rPr lang="en-US" sz="1600" dirty="0"/>
              <a:t>price, performance, and scalability to organizations with diverse operational needs.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0259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1697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Port Density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Power Over Ethernet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Connect Access Points, Peripherals, Cameras, Phones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Create an integrated, secure network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98717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91686" y="291178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FSW-80-POE</a:t>
            </a:r>
          </a:p>
        </p:txBody>
      </p:sp>
      <p:pic>
        <p:nvPicPr>
          <p:cNvPr id="36" name="Picture 35" descr="FortiSwitch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2" y="1047790"/>
            <a:ext cx="1480013" cy="1199322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5"/>
          <a:srcRect l="6532" t="16544" r="6852" b="19594"/>
          <a:stretch/>
        </p:blipFill>
        <p:spPr bwMode="auto">
          <a:xfrm>
            <a:off x="2362200" y="2895600"/>
            <a:ext cx="1609520" cy="36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719" y="3429000"/>
            <a:ext cx="3532825" cy="3990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2040" y="4058276"/>
            <a:ext cx="3529134" cy="4119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6499" y="4744873"/>
            <a:ext cx="3481514" cy="362135"/>
          </a:xfrm>
          <a:prstGeom prst="rect">
            <a:avLst/>
          </a:prstGeom>
          <a:ln>
            <a:noFill/>
          </a:ln>
          <a:effectLst>
            <a:outerShdw blurRad="63500" dist="254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3902737"/>
            <a:ext cx="213020" cy="151969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654828" y="3827343"/>
            <a:ext cx="15455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FSW-124B-POE</a:t>
            </a:r>
          </a:p>
        </p:txBody>
      </p: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4532657"/>
            <a:ext cx="213020" cy="151969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1654828" y="4457263"/>
            <a:ext cx="16573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FSW-224B-POE</a:t>
            </a:r>
          </a:p>
        </p:txBody>
      </p:sp>
      <p:pic>
        <p:nvPicPr>
          <p:cNvPr id="43" name="Picture 42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166" y="5172737"/>
            <a:ext cx="213020" cy="151969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675148" y="5097343"/>
            <a:ext cx="1586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FSW-324-POE</a:t>
            </a:r>
          </a:p>
        </p:txBody>
      </p:sp>
      <p:pic>
        <p:nvPicPr>
          <p:cNvPr id="6" name="Picture 5" descr="FSW-28C-Bk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438400"/>
            <a:ext cx="1752600" cy="433929"/>
          </a:xfrm>
          <a:prstGeom prst="rect">
            <a:avLst/>
          </a:prstGeom>
        </p:spPr>
      </p:pic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589994"/>
            <a:ext cx="213020" cy="15196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791686" y="251460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FSW-28C</a:t>
            </a:r>
          </a:p>
        </p:txBody>
      </p:sp>
    </p:spTree>
    <p:extLst>
      <p:ext uri="{BB962C8B-B14F-4D97-AF65-F5344CB8AC3E}">
        <p14:creationId xmlns:p14="http://schemas.microsoft.com/office/powerpoint/2010/main" val="144937447"/>
      </p:ext>
    </p:extLst>
  </p:cSld>
  <p:clrMapOvr>
    <a:masterClrMapping/>
  </p:clrMapOvr>
  <p:transition xmlns:p14="http://schemas.microsoft.com/office/powerpoint/2010/main">
    <p:wipe dir="r"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FortiSwitch-28C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1018888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CLI, Web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Remote LAN Edge 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FSW-28C-F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371600"/>
            <a:ext cx="4267200" cy="1056523"/>
          </a:xfrm>
          <a:prstGeom prst="rect">
            <a:avLst/>
          </a:prstGeom>
        </p:spPr>
      </p:pic>
      <p:pic>
        <p:nvPicPr>
          <p:cNvPr id="3" name="Picture 2" descr="FSW-28C-Bk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362200"/>
            <a:ext cx="4267200" cy="105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08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FortiSwitch-80-POE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PoE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61903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unmanaged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62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Installation of up to 4 wireless FAPs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335" y="1764691"/>
            <a:ext cx="4262000" cy="129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73592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</a:t>
            </a:r>
            <a:r>
              <a:rPr lang="en-US" sz="1200" dirty="0" err="1" smtClean="0"/>
              <a:t>PoE</a:t>
            </a:r>
            <a:r>
              <a:rPr lang="en-US" sz="1200" dirty="0" smtClean="0"/>
              <a:t>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3590481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8.8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Network Latency (64bytes)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&lt;20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97" y="2009854"/>
            <a:ext cx="4956531" cy="952468"/>
          </a:xfrm>
          <a:prstGeom prst="rect">
            <a:avLst/>
          </a:prstGeom>
        </p:spPr>
      </p:pic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272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7582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POE+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465064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512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031" y="2063588"/>
            <a:ext cx="5029439" cy="942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47" descr="dark_OutputPort-POE_p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9527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with GE POE+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with GE POE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2008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56" y="1336257"/>
            <a:ext cx="5058821" cy="24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7" descr="dark_OutputPort-POE_p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999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G-40C_Ft-TOP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6400" y="3225145"/>
            <a:ext cx="1339932" cy="401520"/>
          </a:xfrm>
          <a:prstGeom prst="rect">
            <a:avLst/>
          </a:prstGeom>
        </p:spPr>
      </p:pic>
      <p:pic>
        <p:nvPicPr>
          <p:cNvPr id="8" name="Picture 7" descr="FWF-40C_Ft-TOP.jpe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51438" y="2440145"/>
            <a:ext cx="1151195" cy="96851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Small/Home Offices &amp; Small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563836" y="5420380"/>
            <a:ext cx="9635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FWF-80C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FGT-80C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performance, feature-rich multi-threat security for Branch Offices, </a:t>
            </a:r>
            <a:r>
              <a:rPr lang="en-US" sz="1500" b="1" dirty="0" err="1" smtClean="0">
                <a:latin typeface="+mn-lt"/>
                <a:ea typeface="ＭＳ Ｐゴシック" pitchFamily="34" charset="-128"/>
              </a:rPr>
              <a:t>SoHo</a:t>
            </a:r>
            <a:r>
              <a:rPr lang="en-US" sz="1500" b="1" dirty="0" smtClean="0">
                <a:latin typeface="+mn-lt"/>
                <a:ea typeface="ＭＳ Ｐゴシック" pitchFamily="34" charset="-128"/>
              </a:rPr>
              <a:t> and telecommuters</a:t>
            </a:r>
          </a:p>
          <a:p>
            <a:pPr marL="0" indent="0">
              <a:lnSpc>
                <a:spcPct val="90000"/>
              </a:lnSpc>
              <a:buClr>
                <a:schemeClr val="accent4"/>
              </a:buClr>
              <a:buNone/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3171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238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</a:t>
            </a:r>
            <a:r>
              <a:rPr lang="en-US" sz="1400" dirty="0" err="1" smtClean="0">
                <a:latin typeface="+mj-lt"/>
                <a:cs typeface="Arial Narrow"/>
              </a:rPr>
              <a:t>WiFi</a:t>
            </a:r>
            <a:r>
              <a:rPr lang="en-US" sz="1400" dirty="0" smtClean="0">
                <a:latin typeface="+mj-lt"/>
                <a:cs typeface="Arial Narrow"/>
              </a:rPr>
              <a:t> on certain models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618" y="3724559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09600" y="3649165"/>
            <a:ext cx="106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FWF-20C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689" y="5519855"/>
            <a:ext cx="213020" cy="151969"/>
          </a:xfrm>
          <a:prstGeom prst="rect">
            <a:avLst/>
          </a:prstGeom>
        </p:spPr>
      </p:pic>
      <p:pic>
        <p:nvPicPr>
          <p:cNvPr id="4" name="Picture 3" descr="FWF-20C_Ft-TOP.jpe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810965"/>
            <a:ext cx="1384304" cy="496337"/>
          </a:xfrm>
          <a:prstGeom prst="rect">
            <a:avLst/>
          </a:prstGeom>
        </p:spPr>
      </p:pic>
      <p:pic>
        <p:nvPicPr>
          <p:cNvPr id="5" name="Picture 4" descr="FG-20C_Ft-TOP.jpe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965" y="3258589"/>
            <a:ext cx="1160762" cy="336566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014" y="3916962"/>
            <a:ext cx="213020" cy="15196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003838" y="3659345"/>
            <a:ext cx="1113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FWF-40C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1691" y="3745497"/>
            <a:ext cx="213020" cy="151969"/>
          </a:xfrm>
          <a:prstGeom prst="rect">
            <a:avLst/>
          </a:prstGeom>
        </p:spPr>
      </p:pic>
      <p:pic>
        <p:nvPicPr>
          <p:cNvPr id="28" name="Picture 27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4087" y="3957901"/>
            <a:ext cx="213020" cy="151969"/>
          </a:xfrm>
          <a:prstGeom prst="rect">
            <a:avLst/>
          </a:prstGeom>
        </p:spPr>
      </p:pic>
      <p:pic>
        <p:nvPicPr>
          <p:cNvPr id="31" name="Picture 30" descr="FG-80C_Ft-Top.jpe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36" y="4963180"/>
            <a:ext cx="1451342" cy="449433"/>
          </a:xfrm>
          <a:prstGeom prst="rect">
            <a:avLst/>
          </a:prstGeom>
        </p:spPr>
      </p:pic>
      <p:pic>
        <p:nvPicPr>
          <p:cNvPr id="32" name="Picture 31" descr="FortiWifi80CMfront.jpeg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" y="4411165"/>
            <a:ext cx="1360898" cy="691145"/>
          </a:xfrm>
          <a:prstGeom prst="rect">
            <a:avLst/>
          </a:prstGeom>
        </p:spPr>
      </p:pic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085" y="5722259"/>
            <a:ext cx="213020" cy="15196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10138" y="3229754"/>
            <a:ext cx="1117785" cy="307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52800" y="2429965"/>
            <a:ext cx="1266768" cy="8630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505200" y="3649165"/>
            <a:ext cx="9835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FWF-60D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FGT-60D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3053" y="3730695"/>
            <a:ext cx="213020" cy="151969"/>
          </a:xfrm>
          <a:prstGeom prst="rect">
            <a:avLst/>
          </a:prstGeom>
        </p:spPr>
      </p:pic>
      <p:pic>
        <p:nvPicPr>
          <p:cNvPr id="30" name="Picture 29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5448" y="3953100"/>
            <a:ext cx="213020" cy="15196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57400" y="4868365"/>
            <a:ext cx="2514600" cy="308633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2971800" y="5325565"/>
            <a:ext cx="9635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FG-100D</a:t>
            </a: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5410200"/>
            <a:ext cx="213020" cy="151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946727" y="4491182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3056186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SW-348B_B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576095"/>
            <a:ext cx="5486400" cy="1058779"/>
          </a:xfrm>
          <a:prstGeom prst="rect">
            <a:avLst/>
          </a:prstGeom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pairs Shared GE 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023013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FSW-348B_F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68" y="1752600"/>
            <a:ext cx="5478431" cy="105724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3200" y="228600"/>
            <a:ext cx="717253" cy="717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45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FortiSwitch Series</a:t>
            </a:r>
            <a:endParaRPr lang="en-US" b="0" i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144632"/>
              </p:ext>
            </p:extLst>
          </p:nvPr>
        </p:nvGraphicFramePr>
        <p:xfrm>
          <a:off x="304796" y="1295400"/>
          <a:ext cx="8382002" cy="411988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90412"/>
                <a:gridCol w="1169227"/>
                <a:gridCol w="1169227"/>
                <a:gridCol w="1063284"/>
                <a:gridCol w="1063284"/>
                <a:gridCol w="1063284"/>
                <a:gridCol w="1063284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FSW-80-POE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FSW-324B-POE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FSW-348B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24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(incl. 12x </a:t>
                      </a:r>
                      <a:r>
                        <a:rPr lang="en-US" sz="1100" b="0" i="0" baseline="0" dirty="0" err="1" smtClean="0">
                          <a:solidFill>
                            <a:srgbClr val="36424A"/>
                          </a:solidFill>
                          <a:latin typeface="+mn-lt"/>
                        </a:rPr>
                        <a:t>PoE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10x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4x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-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24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20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, 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+)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62 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CLI &amp; FOS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None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only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&amp; CLI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CLI &amp; FOS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CLI &amp; FOS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DB9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663019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0672891"/>
              </p:ext>
            </p:extLst>
          </p:nvPr>
        </p:nvGraphicFramePr>
        <p:xfrm>
          <a:off x="0" y="2627079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Strong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IPSEC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Administrative Login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Captive Web Portal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802.1x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Web Application Access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SSO 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FortiGate (FOS4.3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FortiAuthenticator (FAC 1.4 and later)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Secure Seed Delivery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Online Via FortiGuard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Encrypted file on CD (FTK-200S)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In-house Seed Provisioning Tool (special order)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FortiToken</a:t>
            </a: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1837" y="3004458"/>
            <a:ext cx="2962159" cy="217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0204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 on Mobile </a:t>
            </a:r>
            <a:r>
              <a:rPr lang="en-US" sz="2000" b="1" dirty="0">
                <a:solidFill>
                  <a:srgbClr val="DC291E"/>
                </a:solidFill>
              </a:rPr>
              <a:t>D</a:t>
            </a:r>
            <a:r>
              <a:rPr lang="en-US" sz="2000" b="1" dirty="0" smtClean="0">
                <a:solidFill>
                  <a:srgbClr val="DC291E"/>
                </a:solidFill>
              </a:rPr>
              <a:t>evices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</a:t>
            </a:r>
            <a:r>
              <a:rPr lang="en-US" sz="1400" dirty="0" smtClean="0">
                <a:cs typeface="Arial" charset="0"/>
              </a:rPr>
              <a:t>Soft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FortiToken Mobile</a:t>
            </a:r>
            <a:endParaRPr lang="en-US" b="0" i="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979" y="2639846"/>
            <a:ext cx="5324021" cy="309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222511"/>
              </p:ext>
            </p:extLst>
          </p:nvPr>
        </p:nvGraphicFramePr>
        <p:xfrm>
          <a:off x="0" y="2623226"/>
          <a:ext cx="3256391" cy="332636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256391"/>
              </a:tblGrid>
              <a:tr h="134533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Highly</a:t>
                      </a:r>
                      <a:r>
                        <a:rPr lang="en-US" sz="1400" b="1" baseline="0" dirty="0" smtClean="0"/>
                        <a:t> Secure</a:t>
                      </a:r>
                      <a:endParaRPr lang="en-US" sz="1400" b="1" dirty="0" smtClean="0"/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Pin Protected</a:t>
                      </a:r>
                      <a:r>
                        <a:rPr lang="en-US" sz="1200" baseline="0" dirty="0" smtClean="0"/>
                        <a:t> App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Device Binding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 Narrow" pitchFamily="34" charset="0"/>
                        </a:rPr>
                        <a:t>Brute</a:t>
                      </a: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 Force Protection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Dynamic Seed Generation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Encrypted Seed Storage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0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FortiGate (FOS5.0 Beta 5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FortiAuthenticator (FAC 1.4 and later)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93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Device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iOS (iPhone,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iPad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iPod Touch)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Android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BlackBerry (TBD)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38911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Change Log</a:t>
            </a:r>
            <a:endParaRPr lang="en-US" b="0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3"/>
          <a:lstStyle/>
          <a:p>
            <a:pPr marL="0" indent="0">
              <a:buNone/>
            </a:pPr>
            <a:r>
              <a:rPr lang="en-US" sz="1200" b="1" dirty="0"/>
              <a:t>July 2012</a:t>
            </a:r>
          </a:p>
          <a:p>
            <a:r>
              <a:rPr lang="en-US" sz="1200" dirty="0"/>
              <a:t>Upgrade 60C/80C/110C/111C specifications</a:t>
            </a:r>
          </a:p>
          <a:p>
            <a:r>
              <a:rPr lang="en-US" sz="1200" dirty="0"/>
              <a:t>Comparison Table Update</a:t>
            </a:r>
          </a:p>
          <a:p>
            <a:r>
              <a:rPr lang="en-US" sz="1200" dirty="0"/>
              <a:t>Add FS-124-PoE</a:t>
            </a:r>
          </a:p>
          <a:p>
            <a:r>
              <a:rPr lang="en-US" sz="1200" dirty="0"/>
              <a:t>Add FG3950B Modules Table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/>
              <a:t>August 2012</a:t>
            </a:r>
          </a:p>
          <a:p>
            <a:r>
              <a:rPr lang="en-US" sz="1200" dirty="0"/>
              <a:t>Corrected </a:t>
            </a:r>
            <a:r>
              <a:rPr lang="en-US" sz="1200" dirty="0" err="1"/>
              <a:t>FortiDDOS</a:t>
            </a:r>
            <a:r>
              <a:rPr lang="en-US" sz="1200" dirty="0"/>
              <a:t> numbers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/>
              <a:t>September 2012</a:t>
            </a:r>
          </a:p>
          <a:p>
            <a:r>
              <a:rPr lang="en-US" sz="1200" dirty="0"/>
              <a:t>Hardware Feature Icons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/>
              <a:t>October 2012</a:t>
            </a:r>
          </a:p>
          <a:p>
            <a:r>
              <a:rPr lang="en-US" sz="1200" dirty="0"/>
              <a:t>Remove FortiGate-One</a:t>
            </a:r>
          </a:p>
          <a:p>
            <a:r>
              <a:rPr lang="en-US" sz="1200" dirty="0"/>
              <a:t>Add new products – FG-60C-POE, FCLTR-5103, FGR-100C &amp; FAPs</a:t>
            </a:r>
          </a:p>
          <a:p>
            <a:endParaRPr lang="en-US" sz="1200" dirty="0"/>
          </a:p>
          <a:p>
            <a:pPr marL="0" indent="0">
              <a:buNone/>
            </a:pPr>
            <a:endParaRPr lang="en-US" sz="1200" b="1" dirty="0"/>
          </a:p>
          <a:p>
            <a:pPr marL="0" indent="0">
              <a:buNone/>
            </a:pPr>
            <a:endParaRPr lang="en-US" sz="1200" b="1" dirty="0"/>
          </a:p>
          <a:p>
            <a:pPr marL="0" indent="0">
              <a:buNone/>
            </a:pPr>
            <a:r>
              <a:rPr lang="en-US" sz="1200" b="1" dirty="0"/>
              <a:t>November 2012</a:t>
            </a:r>
          </a:p>
          <a:p>
            <a:r>
              <a:rPr lang="en-US" sz="1200" dirty="0"/>
              <a:t>Update FG100D</a:t>
            </a:r>
          </a:p>
          <a:p>
            <a:r>
              <a:rPr lang="en-US" sz="1200" dirty="0"/>
              <a:t>Add FortiOS5</a:t>
            </a:r>
          </a:p>
          <a:p>
            <a:pPr marL="0" indent="0">
              <a:buNone/>
            </a:pPr>
            <a:endParaRPr lang="en-US" sz="1200" b="1" dirty="0"/>
          </a:p>
          <a:p>
            <a:pPr marL="0" indent="0">
              <a:buNone/>
            </a:pPr>
            <a:r>
              <a:rPr lang="en-US" sz="1200" b="1" dirty="0"/>
              <a:t>December 2012</a:t>
            </a:r>
          </a:p>
          <a:p>
            <a:r>
              <a:rPr lang="en-US" sz="1200" dirty="0"/>
              <a:t>Add FAC200D</a:t>
            </a:r>
          </a:p>
          <a:p>
            <a:pPr marL="0" indent="0">
              <a:buNone/>
            </a:pPr>
            <a:endParaRPr lang="en-US" sz="1200" b="1" dirty="0" smtClean="0"/>
          </a:p>
          <a:p>
            <a:pPr marL="0" indent="0">
              <a:buNone/>
            </a:pPr>
            <a:r>
              <a:rPr lang="en-US" sz="1200" b="1" dirty="0" smtClean="0"/>
              <a:t>January 2013</a:t>
            </a:r>
          </a:p>
          <a:p>
            <a:r>
              <a:rPr lang="en-US" sz="1200" dirty="0" smtClean="0"/>
              <a:t>Update info with V5 values</a:t>
            </a:r>
          </a:p>
          <a:p>
            <a:r>
              <a:rPr lang="en-US" sz="1200" dirty="0" smtClean="0"/>
              <a:t>Add 20C-ADSL, 5001C, FG/FWF-60D, new </a:t>
            </a:r>
            <a:r>
              <a:rPr lang="en-US" sz="1200" dirty="0" err="1" smtClean="0"/>
              <a:t>FortiSwitches</a:t>
            </a:r>
            <a:endParaRPr lang="en-US" sz="1200" dirty="0"/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February 2013</a:t>
            </a:r>
          </a:p>
          <a:p>
            <a:r>
              <a:rPr lang="en-US" sz="1200" dirty="0"/>
              <a:t>Add </a:t>
            </a:r>
            <a:r>
              <a:rPr lang="en-US" sz="1200" dirty="0" err="1" smtClean="0"/>
              <a:t>FortiCarrier</a:t>
            </a:r>
            <a:r>
              <a:rPr lang="en-US" sz="1200" dirty="0" smtClean="0"/>
              <a:t> upgrade</a:t>
            </a:r>
          </a:p>
          <a:p>
            <a:r>
              <a:rPr lang="en-US" sz="1200" dirty="0" smtClean="0"/>
              <a:t>Update SSL VPN performance, #users for some models</a:t>
            </a:r>
          </a:p>
          <a:p>
            <a:r>
              <a:rPr lang="en-US" sz="1200" dirty="0" smtClean="0"/>
              <a:t>Flow Av upgrades for some models</a:t>
            </a:r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March 2013</a:t>
            </a:r>
            <a:endParaRPr lang="en-US" sz="1200" b="1" dirty="0"/>
          </a:p>
          <a:p>
            <a:r>
              <a:rPr lang="en-US" sz="1200" dirty="0" smtClean="0"/>
              <a:t>Revised 3600C IPSEC VPN</a:t>
            </a:r>
            <a:endParaRPr lang="en-US" sz="1200" dirty="0"/>
          </a:p>
          <a:p>
            <a:r>
              <a:rPr lang="en-US" sz="1200" dirty="0" smtClean="0"/>
              <a:t>Add GB Log/day for FMGR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April 2013</a:t>
            </a:r>
            <a:endParaRPr lang="en-US" sz="1200" b="1" dirty="0"/>
          </a:p>
          <a:p>
            <a:r>
              <a:rPr lang="en-US" sz="1200" dirty="0" smtClean="0"/>
              <a:t>Hide Mention of storage on desktop models</a:t>
            </a:r>
          </a:p>
          <a:p>
            <a:r>
              <a:rPr lang="en-US" sz="1200" dirty="0" smtClean="0"/>
              <a:t>Adds Console type on some models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May 2013</a:t>
            </a:r>
            <a:endParaRPr lang="en-US" sz="1200" b="1" dirty="0"/>
          </a:p>
          <a:p>
            <a:r>
              <a:rPr lang="en-US" sz="1200" dirty="0" smtClean="0"/>
              <a:t>Add new FAP, FSW, FAD, FAZ, FMG</a:t>
            </a:r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6794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374899"/>
              </p:ext>
            </p:extLst>
          </p:nvPr>
        </p:nvGraphicFramePr>
        <p:xfrm>
          <a:off x="354803" y="1305884"/>
          <a:ext cx="8337659" cy="4777561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71345"/>
                <a:gridCol w="1127719"/>
                <a:gridCol w="1127719"/>
                <a:gridCol w="1127719"/>
                <a:gridCol w="1127719"/>
                <a:gridCol w="1127719"/>
                <a:gridCol w="1127719"/>
              </a:tblGrid>
              <a:tr h="30586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FGT-40C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FGT-80C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FGT-100D</a:t>
                      </a:r>
                    </a:p>
                  </a:txBody>
                  <a:tcPr anchor="ctr"/>
                </a:tc>
              </a:tr>
              <a:tr h="39385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 20 </a:t>
                      </a:r>
                    </a:p>
                    <a:p>
                      <a:pPr algn="ctr"/>
                      <a:r>
                        <a:rPr lang="en-US" sz="1100" dirty="0" smtClean="0"/>
                        <a:t>Mbps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lang="de-DE" sz="1100" kern="1200" dirty="0" smtClean="0"/>
                        <a:t>200 / 200 / 200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/ 1 / 1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1.5 /1.5 /1.5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/ 1 / 1 </a:t>
                      </a:r>
                    </a:p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2500 / 1000 / 200 Mbps</a:t>
                      </a: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</a:t>
                      </a:r>
                      <a:r>
                        <a:rPr lang="en-US" sz="1100" baseline="0" dirty="0" smtClean="0"/>
                        <a:t>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500,000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Mil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Mil</a:t>
                      </a:r>
                      <a:endParaRPr lang="en-US" sz="1100" dirty="0"/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3,200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140 Mbps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24740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350 Mbps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24740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12/20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20/40</a:t>
                      </a:r>
                      <a:r>
                        <a:rPr lang="en-US" sz="1100" baseline="0" dirty="0" smtClean="0"/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20/40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35 /50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50/190 Mbps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300/700 Mbps</a:t>
                      </a: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16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FortiToken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20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1,000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490219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LENC, ADSL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LENC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Ana. Modem, </a:t>
                      </a:r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 + 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LENC, SFP, POE, ADSL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err="1" smtClean="0"/>
                        <a:t>WiFi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</a:t>
                      </a:r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 + 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LENC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LENC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6361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849196"/>
              </p:ext>
            </p:extLst>
          </p:nvPr>
        </p:nvGraphicFramePr>
        <p:xfrm>
          <a:off x="452826" y="1423857"/>
          <a:ext cx="8226223" cy="2903490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42033"/>
                <a:gridCol w="1296838"/>
                <a:gridCol w="1296838"/>
                <a:gridCol w="1296838"/>
                <a:gridCol w="1296838"/>
                <a:gridCol w="1296838"/>
              </a:tblGrid>
              <a:tr h="446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FWF20C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FWF40C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FWF60C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FWF80CM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FWF81CM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Thick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Thin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Option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Option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Option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Option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#of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WiFi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radios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Std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2x2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MIMO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2x3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wireless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association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rate total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300Mbps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SSID’s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(incl. </a:t>
                      </a: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reserved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</a:tbl>
          </a:graphicData>
        </a:graphic>
      </p:graphicFrame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051167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</a:t>
            </a:r>
            <a:r>
              <a:rPr lang="en-US" b="0" i="0" dirty="0"/>
              <a:t>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10" y="1425756"/>
            <a:ext cx="3740242" cy="8565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388" y="2547590"/>
            <a:ext cx="3767667" cy="915598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727779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usb_consol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926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</a:t>
            </a:r>
            <a:r>
              <a:rPr lang="en-US" b="0" i="0" dirty="0"/>
              <a:t>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91889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095" y="2571426"/>
            <a:ext cx="3689265" cy="9369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246" y="1518596"/>
            <a:ext cx="3726954" cy="790787"/>
          </a:xfrm>
          <a:prstGeom prst="rect">
            <a:avLst/>
          </a:prstGeom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8310" y="3071090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-257962" y="578403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760" y="3115129"/>
            <a:ext cx="570840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51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050363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ADSL 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port_ads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3120004"/>
            <a:ext cx="571330" cy="31363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4911" y="178169"/>
            <a:ext cx="717253" cy="7172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0900" y="2311400"/>
            <a:ext cx="3984729" cy="1189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7153" y="1274251"/>
            <a:ext cx="4021780" cy="901316"/>
          </a:xfrm>
          <a:prstGeom prst="rect">
            <a:avLst/>
          </a:prstGeom>
        </p:spPr>
      </p:pic>
      <p:pic>
        <p:nvPicPr>
          <p:cNvPr id="12" name="Picture 11" descr="dark_usb_console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93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01506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ADSL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port_adsl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270" y="3124200"/>
            <a:ext cx="571330" cy="31363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3259" y="154867"/>
            <a:ext cx="717253" cy="71725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5561" y="2365457"/>
            <a:ext cx="3946945" cy="12372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1912" y="1287062"/>
            <a:ext cx="4071567" cy="1031464"/>
          </a:xfrm>
          <a:prstGeom prst="rect">
            <a:avLst/>
          </a:prstGeom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813" y="3496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04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numCol="2"/>
          <a:lstStyle/>
          <a:p>
            <a:r>
              <a:rPr lang="en-US" dirty="0" smtClean="0">
                <a:solidFill>
                  <a:schemeClr val="bg1"/>
                </a:solidFill>
              </a:rPr>
              <a:t>Product Overview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FortiGate/FortiWifi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FortiAP</a:t>
            </a:r>
            <a:endParaRPr lang="en-US" dirty="0" smtClean="0"/>
          </a:p>
          <a:p>
            <a:r>
              <a:rPr lang="en-US" dirty="0" smtClean="0"/>
              <a:t>FortiClient</a:t>
            </a:r>
            <a:endParaRPr lang="en-US" dirty="0"/>
          </a:p>
          <a:p>
            <a:r>
              <a:rPr lang="en-US" dirty="0" smtClean="0"/>
              <a:t>FortiAnalyzer</a:t>
            </a:r>
          </a:p>
          <a:p>
            <a:r>
              <a:rPr lang="en-US" dirty="0" smtClean="0"/>
              <a:t>FortiManager</a:t>
            </a:r>
          </a:p>
          <a:p>
            <a:r>
              <a:rPr lang="en-US" dirty="0"/>
              <a:t>FortiAuthenticator</a:t>
            </a:r>
          </a:p>
          <a:p>
            <a:r>
              <a:rPr lang="en-US" dirty="0"/>
              <a:t>FortiDDoS</a:t>
            </a:r>
          </a:p>
          <a:p>
            <a:r>
              <a:rPr lang="en-US" dirty="0" smtClean="0"/>
              <a:t>FortiMail</a:t>
            </a:r>
            <a:endParaRPr lang="en-US" dirty="0"/>
          </a:p>
          <a:p>
            <a:r>
              <a:rPr lang="en-US" dirty="0" smtClean="0"/>
              <a:t>FortiWeb</a:t>
            </a:r>
          </a:p>
          <a:p>
            <a:r>
              <a:rPr lang="en-US" dirty="0"/>
              <a:t>FortiDB</a:t>
            </a:r>
          </a:p>
          <a:p>
            <a:r>
              <a:rPr lang="en-US" dirty="0" smtClean="0"/>
              <a:t>FortiScan</a:t>
            </a:r>
          </a:p>
          <a:p>
            <a:r>
              <a:rPr lang="en-US" dirty="0" smtClean="0"/>
              <a:t>FortiBalancer</a:t>
            </a:r>
            <a:endParaRPr lang="en-US" dirty="0"/>
          </a:p>
          <a:p>
            <a:r>
              <a:rPr lang="en-US" dirty="0"/>
              <a:t>FortiCache</a:t>
            </a:r>
          </a:p>
          <a:p>
            <a:r>
              <a:rPr lang="en-US" dirty="0"/>
              <a:t>FortiDNS</a:t>
            </a:r>
          </a:p>
          <a:p>
            <a:r>
              <a:rPr lang="en-US" dirty="0" smtClean="0"/>
              <a:t>FortiSwitch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>
                <a:latin typeface="+mj-lt"/>
                <a:ea typeface="ＭＳ Ｐゴシック" charset="0"/>
                <a:cs typeface="ＭＳ Ｐゴシック" charset="0"/>
              </a:rPr>
              <a:t>Content</a:t>
            </a:r>
            <a:endParaRPr lang="en-US" dirty="0">
              <a:latin typeface="+mj-lt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0695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FortiGate-40C</a:t>
            </a:r>
            <a:endParaRPr lang="en-US" b="0" i="0" dirty="0"/>
          </a:p>
        </p:txBody>
      </p:sp>
      <p:pic>
        <p:nvPicPr>
          <p:cNvPr id="4" name="Picture 3" descr="FG-40C_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58" y="1429549"/>
            <a:ext cx="4253023" cy="796257"/>
          </a:xfrm>
          <a:prstGeom prst="rect">
            <a:avLst/>
          </a:prstGeom>
        </p:spPr>
      </p:pic>
      <p:pic>
        <p:nvPicPr>
          <p:cNvPr id="5" name="Picture 4" descr="FG-40C_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23" y="2303512"/>
            <a:ext cx="4590935" cy="1045091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258922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usb_consol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504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FortiWiFi-40C</a:t>
            </a:r>
            <a:endParaRPr lang="en-US" b="0" i="0" dirty="0"/>
          </a:p>
        </p:txBody>
      </p:sp>
      <p:pic>
        <p:nvPicPr>
          <p:cNvPr id="2" name="Picture 1" descr="FWF-40C_B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271" y="2350998"/>
            <a:ext cx="4451109" cy="1121832"/>
          </a:xfrm>
          <a:prstGeom prst="rect">
            <a:avLst/>
          </a:prstGeom>
        </p:spPr>
      </p:pic>
      <p:pic>
        <p:nvPicPr>
          <p:cNvPr id="3" name="Picture 2" descr="FWF-40C_F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96" y="1355304"/>
            <a:ext cx="4229719" cy="791894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47590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65353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482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57" y="1348780"/>
            <a:ext cx="3787579" cy="2446843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9067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135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latin typeface="+mn-lt"/>
                        </a:rPr>
                        <a:t>20 / 40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7" name="Picture 6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RJ45_consol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734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8767" y="1233697"/>
            <a:ext cx="3484730" cy="2533156"/>
          </a:xfrm>
          <a:prstGeom prst="rect">
            <a:avLst/>
          </a:prstGeom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40267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2329" y="3065353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RJ45_consol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18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105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22" y="2285425"/>
            <a:ext cx="3787600" cy="1371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274" y="1302181"/>
            <a:ext cx="3789848" cy="913513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6232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Configurable </a:t>
            </a:r>
            <a:r>
              <a:rPr lang="en-US" sz="1200" dirty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6339" y="3505200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039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FortiGate-60C-SFP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22406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SFP </a:t>
            </a:r>
            <a:r>
              <a:rPr lang="en-US" sz="1200" dirty="0" smtClean="0"/>
              <a:t>WAN Slot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64" y="2485433"/>
            <a:ext cx="3858318" cy="12184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968" y="1399191"/>
            <a:ext cx="3854513" cy="920363"/>
          </a:xfrm>
          <a:prstGeom prst="rect">
            <a:avLst/>
          </a:prstGeom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405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336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POE+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GE 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Management Port</a:t>
            </a:r>
            <a:endParaRPr lang="en-US" sz="1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259" y="154867"/>
            <a:ext cx="717253" cy="717253"/>
          </a:xfrm>
          <a:prstGeom prst="rect">
            <a:avLst/>
          </a:prstGeom>
        </p:spPr>
      </p:pic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7305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9" descr="dark_1URackMoun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069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781" y="1827530"/>
            <a:ext cx="4823977" cy="1398774"/>
          </a:xfrm>
          <a:prstGeom prst="rect">
            <a:avLst/>
          </a:prstGeom>
        </p:spPr>
      </p:pic>
      <p:pic>
        <p:nvPicPr>
          <p:cNvPr id="18" name="Picture 56" descr="dark_RPSSupplyOption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505200"/>
            <a:ext cx="581025" cy="32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47" descr="dark_OutputPort-POE_p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09761"/>
            <a:ext cx="5699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458" y="3515438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2592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598536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3,200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WAN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1x GE DMZ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</a:t>
            </a:r>
            <a:r>
              <a:rPr lang="en-US" sz="1200" dirty="0" smtClean="0"/>
              <a:t>x GE Ethernet Ports</a:t>
            </a:r>
            <a:endParaRPr lang="en-US" sz="1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9263" y="131565"/>
            <a:ext cx="717253" cy="71725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910" y="1915160"/>
            <a:ext cx="4415109" cy="1160672"/>
          </a:xfrm>
          <a:prstGeom prst="rect">
            <a:avLst/>
          </a:prstGeom>
        </p:spPr>
      </p:pic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289" y="3082101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3925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382776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3,200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WAN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1x GE DMZ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</a:t>
            </a:r>
            <a:r>
              <a:rPr lang="en-US" sz="1200" dirty="0" smtClean="0"/>
              <a:t>x GE Ethernet Ports</a:t>
            </a:r>
            <a:endParaRPr lang="en-US" sz="1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9263" y="131565"/>
            <a:ext cx="717253" cy="71725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289" y="3082101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149" y="1813559"/>
            <a:ext cx="4582131" cy="1310288"/>
          </a:xfrm>
          <a:prstGeom prst="rect">
            <a:avLst/>
          </a:prstGeom>
        </p:spPr>
      </p:pic>
      <p:pic>
        <p:nvPicPr>
          <p:cNvPr id="14" name="Picture 71" descr="dark_WiFi_abgn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2" b="8345"/>
          <a:stretch>
            <a:fillRect/>
          </a:stretch>
        </p:blipFill>
        <p:spPr bwMode="auto">
          <a:xfrm>
            <a:off x="7315200" y="3065462"/>
            <a:ext cx="582613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0" y="3115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8353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513" y="1150225"/>
            <a:ext cx="2972319" cy="122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512" y="2554204"/>
            <a:ext cx="3021767" cy="131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FortiGate-80C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547637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FE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</a:t>
            </a:r>
            <a:r>
              <a:rPr lang="en-US" sz="1200" dirty="0" smtClean="0"/>
              <a:t>FE </a:t>
            </a:r>
            <a:r>
              <a:rPr lang="en-US" sz="1200" dirty="0"/>
              <a:t>Configurable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</a:t>
            </a:r>
            <a:r>
              <a:rPr lang="en-US" sz="1200" dirty="0"/>
              <a:t>slot</a:t>
            </a:r>
          </a:p>
        </p:txBody>
      </p:sp>
      <p:pic>
        <p:nvPicPr>
          <p:cNvPr id="7" name="Picture 6" descr="dark_FortiASICS_CP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1942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08859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081" y="3116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845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Product Overview</a:t>
            </a:r>
            <a:endParaRPr lang="en-US" sz="3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982" y="2872038"/>
            <a:ext cx="1016316" cy="87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3299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513" y="2552906"/>
            <a:ext cx="2948897" cy="1281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513" y="1166563"/>
            <a:ext cx="2932635" cy="1207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/>
              <a:t>FortiGate-80CM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5616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7" name="Picture 6" descr="dark_FortiASICS_CP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106058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2297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110" y="312297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1881" y="3116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8105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5107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1506" name="Picture 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8384" y="2240468"/>
            <a:ext cx="3269546" cy="16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FortiWiFi-80CM</a:t>
            </a:r>
          </a:p>
        </p:txBody>
      </p:sp>
      <p:pic>
        <p:nvPicPr>
          <p:cNvPr id="21553" name="Picture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5535" y="1161448"/>
            <a:ext cx="3222161" cy="13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186768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7" name="Picture 16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RJ45_console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813" y="3497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10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708752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Interface </a:t>
            </a:r>
            <a:r>
              <a:rPr lang="en-US" sz="1200" dirty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/>
              <a:t>HA Interface </a:t>
            </a:r>
            <a:r>
              <a:rPr lang="en-US" sz="1200" dirty="0" smtClean="0"/>
              <a:t>Port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GE RJ45 </a:t>
            </a:r>
            <a:r>
              <a:rPr lang="en-US" sz="1200" dirty="0"/>
              <a:t>Configurable Ports</a:t>
            </a: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Shared Media interfaces </a:t>
            </a:r>
            <a:r>
              <a:rPr lang="en-US" sz="1200" dirty="0" smtClean="0">
                <a:cs typeface="Arial Narrow"/>
              </a:rPr>
              <a:t>pairs</a:t>
            </a:r>
            <a:endParaRPr lang="en-US" sz="1200" dirty="0">
              <a:cs typeface="Arial Narrow"/>
            </a:endParaRP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320" y="1620039"/>
            <a:ext cx="5173908" cy="2060294"/>
          </a:xfrm>
          <a:prstGeom prst="rect">
            <a:avLst/>
          </a:prstGeom>
        </p:spPr>
      </p:pic>
      <p:pic>
        <p:nvPicPr>
          <p:cNvPr id="12" name="Picture 11" descr="dark_port_sharemedi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4182" y="3203325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906851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-Rugged-100C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68053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2000 / 1000 / 180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</a:t>
                      </a:r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Interfaces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</a:t>
            </a:r>
            <a:r>
              <a:rPr lang="en-US" sz="1200" dirty="0"/>
              <a:t>F</a:t>
            </a:r>
            <a:r>
              <a:rPr lang="en-US" sz="1200" dirty="0" smtClean="0"/>
              <a:t>E </a:t>
            </a:r>
            <a:r>
              <a:rPr lang="en-US" sz="1200" dirty="0"/>
              <a:t>Copper </a:t>
            </a:r>
            <a:r>
              <a:rPr lang="en-US" sz="1200" dirty="0" smtClean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100Base-FX Interface (SC)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3" name="Picture 2" descr="FGR-100C_B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49" y="2323471"/>
            <a:ext cx="4644759" cy="1306783"/>
          </a:xfrm>
          <a:prstGeom prst="rect">
            <a:avLst/>
          </a:prstGeom>
        </p:spPr>
      </p:pic>
      <p:pic>
        <p:nvPicPr>
          <p:cNvPr id="4" name="Picture 3" descr="FGR-100C_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09" y="1229953"/>
            <a:ext cx="4621240" cy="1300165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419" y="318874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17347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FG-200B-POE_Ft_TOP_HiRes.jpe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0053" y="5630411"/>
            <a:ext cx="2216584" cy="570042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Mid-Range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Mid-Range Security Appliances For Mid-Size Organizations &amp; Large Enterprise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pic>
        <p:nvPicPr>
          <p:cNvPr id="12" name="Picture 11" descr="FG-800C_Ft-top-reflec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237" y="3790597"/>
            <a:ext cx="2212730" cy="629727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0102" y="4286027"/>
            <a:ext cx="2267491" cy="67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6018" y="3075832"/>
            <a:ext cx="2202026" cy="85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626530" y="4452024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FGT-600C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6530" y="3919105"/>
            <a:ext cx="1067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FGT-800C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26530" y="3323994"/>
            <a:ext cx="11678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FGT-1000C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2639" y="2326851"/>
            <a:ext cx="2168787" cy="86338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4773723" y="2192643"/>
            <a:ext cx="3987800" cy="4917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 multi-threat security for medium-sized enterprises and branch offices of large enterprises.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01399" y="3769827"/>
            <a:ext cx="4016137" cy="2197036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81576" y="3858743"/>
            <a:ext cx="36442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archiving*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271755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26530" y="2632583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FGT-1240B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3410147"/>
            <a:ext cx="213020" cy="151969"/>
          </a:xfrm>
          <a:prstGeom prst="rect">
            <a:avLst/>
          </a:prstGeom>
        </p:spPr>
      </p:pic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010634"/>
            <a:ext cx="213020" cy="151969"/>
          </a:xfrm>
          <a:prstGeom prst="rect">
            <a:avLst/>
          </a:prstGeom>
        </p:spPr>
      </p:pic>
      <p:pic>
        <p:nvPicPr>
          <p:cNvPr id="28" name="Picture 27" descr="FG-200B_Ft_TOP.jpe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4362" y="5319616"/>
            <a:ext cx="2175751" cy="560821"/>
          </a:xfrm>
          <a:prstGeom prst="rect">
            <a:avLst/>
          </a:prstGeom>
        </p:spPr>
      </p:pic>
      <p:pic>
        <p:nvPicPr>
          <p:cNvPr id="30" name="Picture 29" descr="FG-300C_Ft-TOP_HiRes.jpe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5568" y="4907864"/>
            <a:ext cx="2183550" cy="512536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626530" y="4994455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3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26530" y="5544496"/>
            <a:ext cx="1513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FGT-200B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FGT-200B-POE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553064"/>
            <a:ext cx="213020" cy="151969"/>
          </a:xfrm>
          <a:prstGeom prst="rect">
            <a:avLst/>
          </a:prstGeom>
        </p:spPr>
      </p:pic>
      <p:pic>
        <p:nvPicPr>
          <p:cNvPr id="36" name="Picture 35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083105"/>
            <a:ext cx="213020" cy="151969"/>
          </a:xfrm>
          <a:prstGeom prst="rect">
            <a:avLst/>
          </a:prstGeom>
        </p:spPr>
      </p:pic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633145"/>
            <a:ext cx="213020" cy="1519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20192" y="6040440"/>
            <a:ext cx="17568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*FGT-200B requires optional HDD</a:t>
            </a:r>
          </a:p>
        </p:txBody>
      </p:sp>
      <p:pic>
        <p:nvPicPr>
          <p:cNvPr id="40" name="Picture 39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12" y="584555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2830"/>
      </p:ext>
    </p:extLst>
  </p:cSld>
  <p:clrMapOvr>
    <a:masterClrMapping/>
  </p:clrMapOvr>
  <p:transition xmlns:p14="http://schemas.microsoft.com/office/powerpoint/2010/main"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130926"/>
              </p:ext>
            </p:extLst>
          </p:nvPr>
        </p:nvGraphicFramePr>
        <p:xfrm>
          <a:off x="354803" y="1538904"/>
          <a:ext cx="8385437" cy="437920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91049"/>
                <a:gridCol w="1082398"/>
                <a:gridCol w="1082398"/>
                <a:gridCol w="1082398"/>
                <a:gridCol w="1082398"/>
                <a:gridCol w="1082398"/>
                <a:gridCol w="1082398"/>
              </a:tblGrid>
              <a:tr h="37084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FGT-200B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FG-600C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FG-800C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FG-1000C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FG-1240B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 / 5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/ 8 / 8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/ 16 /16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40-44 / 40-44 / 38-42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500 K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15,000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16-18.5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650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5-8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95 / 200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200 / 550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1.3 /1.7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1.2 / 1.6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256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512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512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512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512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FortiToken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3,000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250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250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384 GB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POE ,LENC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2496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/>
              <a:t>FortiGate-200B</a:t>
            </a:r>
          </a:p>
        </p:txBody>
      </p:sp>
      <p:pic>
        <p:nvPicPr>
          <p:cNvPr id="25648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067" y="1220521"/>
            <a:ext cx="5099044" cy="2071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880490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5/4/2.5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95/200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110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NP2 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FE Configurable Ports</a:t>
            </a:r>
            <a:endParaRPr lang="en-US" sz="1200" dirty="0"/>
          </a:p>
        </p:txBody>
      </p:sp>
      <p:pic>
        <p:nvPicPr>
          <p:cNvPr id="13" name="Picture 12" descr="dark_Storage_64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854" y="3498297"/>
            <a:ext cx="580664" cy="324623"/>
          </a:xfrm>
          <a:prstGeom prst="rect">
            <a:avLst/>
          </a:prstGeom>
          <a:effectLst/>
        </p:spPr>
      </p:pic>
      <p:pic>
        <p:nvPicPr>
          <p:cNvPr id="14" name="Picture 13" descr="dark_FortiASICS_NP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992" y="3064180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475038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1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82717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RPSSupplyOptio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4274" y="3079849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01209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Storage_64gb_op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091048"/>
            <a:ext cx="580664" cy="324623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200B-POE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123" y="1155115"/>
            <a:ext cx="5053161" cy="2260015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NP2 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10/100 Configurable </a:t>
            </a:r>
            <a:r>
              <a:rPr lang="en-US" sz="1200" dirty="0" err="1"/>
              <a:t>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415270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5/4/2.5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95/200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110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FortiASICS_NP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992" y="3064180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FortiASICS_CP6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475038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82717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port_output-po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2737" y="308271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5897500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FortiGate-300C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GE RJ45 NP2 </a:t>
            </a:r>
            <a:r>
              <a:rPr lang="en-US" sz="1200" dirty="0"/>
              <a:t>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Redundant DC Power </a:t>
            </a:r>
            <a:r>
              <a:rPr lang="en-US" sz="1200" dirty="0" smtClean="0"/>
              <a:t>connector</a:t>
            </a: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279860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/ 550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4.5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74" y="1573796"/>
            <a:ext cx="5222753" cy="167839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5918200" y="3064180"/>
            <a:ext cx="2676558" cy="757427"/>
            <a:chOff x="5918200" y="3064180"/>
            <a:chExt cx="2676558" cy="757427"/>
          </a:xfrm>
        </p:grpSpPr>
        <p:pic>
          <p:nvPicPr>
            <p:cNvPr id="13" name="Picture 12" descr="dark_Storage_32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062" y="348948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3" name="Picture 22" descr="dark_FortiASICS_NP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992" y="3064180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0" name="Picture 19" descr="dark_RPSSupplyOption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094" y="307984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DCSupplyOption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2193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1" name="Picture 20" descr="dark_1URackMount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3456220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-600C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58" y="1458103"/>
            <a:ext cx="5197417" cy="1670756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16x </a:t>
            </a:r>
            <a:r>
              <a:rPr lang="en-US" sz="1200" dirty="0" smtClean="0">
                <a:latin typeface="+mn-lt"/>
                <a:cs typeface="Arial Narrow"/>
              </a:rPr>
              <a:t>GE RJ45 NP4 </a:t>
            </a:r>
            <a:r>
              <a:rPr lang="en-US" sz="1200" dirty="0">
                <a:latin typeface="+mn-lt"/>
                <a:cs typeface="Arial Narrow"/>
              </a:rPr>
              <a:t>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4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701891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1.3G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/ 2.8 G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96101" cy="754222"/>
            <a:chOff x="5918200" y="3063875"/>
            <a:chExt cx="2696101" cy="754222"/>
          </a:xfrm>
        </p:grpSpPr>
        <p:pic>
          <p:nvPicPr>
            <p:cNvPr id="9" name="Picture 8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DCSupplyOption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3637" y="3079848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049932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45"/>
          <p:cNvSpPr/>
          <p:nvPr/>
        </p:nvSpPr>
        <p:spPr bwMode="auto">
          <a:xfrm>
            <a:off x="462646" y="-444371"/>
            <a:ext cx="8310424" cy="8310424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alpha val="68000"/>
                </a:schemeClr>
              </a:gs>
              <a:gs pos="100000">
                <a:schemeClr val="accent5">
                  <a:lumMod val="50000"/>
                  <a:alpha val="65000"/>
                </a:schemeClr>
              </a:gs>
            </a:gsLst>
            <a:lin ang="1926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pic>
        <p:nvPicPr>
          <p:cNvPr id="62467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2341563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8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6388" y="3190875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75" y="4770438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0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0838" y="5062538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1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5750" y="5183188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2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7488" y="5132388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3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2650" y="4222750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4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3473450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Oval 18"/>
          <p:cNvSpPr/>
          <p:nvPr/>
        </p:nvSpPr>
        <p:spPr bwMode="auto">
          <a:xfrm>
            <a:off x="1502487" y="-3258"/>
            <a:ext cx="6230743" cy="6230743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extrusionH="254000" prstMaterial="plastic">
            <a:bevelT w="165100" prst="coolSlant"/>
          </a:sp3d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76" name="Title 29"/>
          <p:cNvSpPr>
            <a:spLocks noGrp="1"/>
          </p:cNvSpPr>
          <p:nvPr>
            <p:ph type="title"/>
          </p:nvPr>
        </p:nvSpPr>
        <p:spPr bwMode="auto">
          <a:xfrm>
            <a:off x="228600" y="215900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rPr>
              <a:t>Broad Product Portfolio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3316826" y="778784"/>
            <a:ext cx="2602065" cy="2602065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extrusionH="254000" prstMaterial="plastic">
            <a:bevelT w="165100" prst="coolSlant"/>
          </a:sp3d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78" name="TextBox 65"/>
          <p:cNvSpPr txBox="1">
            <a:spLocks noChangeArrowheads="1"/>
          </p:cNvSpPr>
          <p:nvPr/>
        </p:nvSpPr>
        <p:spPr bwMode="auto">
          <a:xfrm>
            <a:off x="5399088" y="3648075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20-1000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8" name="Oval 67"/>
          <p:cNvSpPr/>
          <p:nvPr/>
        </p:nvSpPr>
        <p:spPr bwMode="auto">
          <a:xfrm>
            <a:off x="3758257" y="3067118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0" name="TextBox 27"/>
          <p:cNvSpPr txBox="1">
            <a:spLocks noChangeArrowheads="1"/>
          </p:cNvSpPr>
          <p:nvPr/>
        </p:nvSpPr>
        <p:spPr bwMode="auto">
          <a:xfrm>
            <a:off x="3681413" y="4013200"/>
            <a:ext cx="19272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LARGE ENTERPRISE</a:t>
            </a:r>
          </a:p>
        </p:txBody>
      </p:sp>
      <p:sp>
        <p:nvSpPr>
          <p:cNvPr id="62481" name="TextBox 62"/>
          <p:cNvSpPr txBox="1">
            <a:spLocks noChangeArrowheads="1"/>
          </p:cNvSpPr>
          <p:nvPr/>
        </p:nvSpPr>
        <p:spPr bwMode="auto">
          <a:xfrm>
            <a:off x="3516313" y="4171950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1000-3000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9" name="Oval 68"/>
          <p:cNvSpPr/>
          <p:nvPr/>
        </p:nvSpPr>
        <p:spPr bwMode="auto">
          <a:xfrm>
            <a:off x="1801970" y="2377339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3" name="TextBox 26"/>
          <p:cNvSpPr txBox="1">
            <a:spLocks noChangeArrowheads="1"/>
          </p:cNvSpPr>
          <p:nvPr/>
        </p:nvSpPr>
        <p:spPr bwMode="auto">
          <a:xfrm>
            <a:off x="1755775" y="3468688"/>
            <a:ext cx="1925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SERVICE PROVIDER</a:t>
            </a:r>
          </a:p>
        </p:txBody>
      </p:sp>
      <p:grpSp>
        <p:nvGrpSpPr>
          <p:cNvPr id="62484" name="Group 61"/>
          <p:cNvGrpSpPr>
            <a:grpSpLocks/>
          </p:cNvGrpSpPr>
          <p:nvPr/>
        </p:nvGrpSpPr>
        <p:grpSpPr bwMode="auto">
          <a:xfrm>
            <a:off x="1827213" y="2025650"/>
            <a:ext cx="1590675" cy="1474788"/>
            <a:chOff x="1501855" y="2011679"/>
            <a:chExt cx="2236989" cy="2072951"/>
          </a:xfrm>
        </p:grpSpPr>
        <p:pic>
          <p:nvPicPr>
            <p:cNvPr id="62518" name="Picture 56" descr="FG-5140_Rt-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1855" y="2011679"/>
              <a:ext cx="1575745" cy="1920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519" name="Picture 55" descr="FG-3950_Rt-s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8212" y="2932486"/>
              <a:ext cx="1500632" cy="1152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0" name="Oval 69"/>
          <p:cNvSpPr/>
          <p:nvPr/>
        </p:nvSpPr>
        <p:spPr bwMode="auto">
          <a:xfrm>
            <a:off x="5743688" y="2279759"/>
            <a:ext cx="1669945" cy="1669945"/>
          </a:xfrm>
          <a:prstGeom prst="ellipse">
            <a:avLst/>
          </a:prstGeom>
          <a:solidFill>
            <a:srgbClr val="FFFFFF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6" name="TextBox 33"/>
          <p:cNvSpPr txBox="1">
            <a:spLocks noChangeArrowheads="1"/>
          </p:cNvSpPr>
          <p:nvPr/>
        </p:nvSpPr>
        <p:spPr bwMode="auto">
          <a:xfrm>
            <a:off x="5608638" y="3241675"/>
            <a:ext cx="1858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SMALL/MEDIUM  ENTERPRISE</a:t>
            </a:r>
          </a:p>
        </p:txBody>
      </p:sp>
      <p:sp>
        <p:nvSpPr>
          <p:cNvPr id="62487" name="TextBox 70"/>
          <p:cNvSpPr txBox="1">
            <a:spLocks noChangeArrowheads="1"/>
          </p:cNvSpPr>
          <p:nvPr/>
        </p:nvSpPr>
        <p:spPr bwMode="auto">
          <a:xfrm>
            <a:off x="1595438" y="3648075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3000-5000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2488" name="TextBox 72"/>
          <p:cNvSpPr txBox="1">
            <a:spLocks noChangeArrowheads="1"/>
          </p:cNvSpPr>
          <p:nvPr/>
        </p:nvSpPr>
        <p:spPr bwMode="auto">
          <a:xfrm>
            <a:off x="1485900" y="534035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FortiManager 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489" name="Picture 73" descr="FortiAnalyzer_Icon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6225" y="5084763"/>
            <a:ext cx="1123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0" name="Picture 74" descr="FortiManager_Icon_1U_Lt-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5138" y="4775200"/>
            <a:ext cx="113030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1" name="Picture 75" descr="FortiMail_Icon_1U_L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5900" y="5202238"/>
            <a:ext cx="11255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2" name="Picture 76" descr="FortiWeb_Icon_1U_Lt-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5575" y="5148263"/>
            <a:ext cx="11287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3" name="Picture 77" descr="FortiDB_Icon_1U_Lt-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6338" y="4814888"/>
            <a:ext cx="1123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4" name="Picture 78" descr="FortiScan_Icon_1U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1850" y="4229100"/>
            <a:ext cx="1128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95" name="TextBox 79"/>
          <p:cNvSpPr txBox="1">
            <a:spLocks noChangeArrowheads="1"/>
          </p:cNvSpPr>
          <p:nvPr/>
        </p:nvSpPr>
        <p:spPr bwMode="auto">
          <a:xfrm>
            <a:off x="2603500" y="567690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FortiAnalyzer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6" name="TextBox 80"/>
          <p:cNvSpPr txBox="1">
            <a:spLocks noChangeArrowheads="1"/>
          </p:cNvSpPr>
          <p:nvPr/>
        </p:nvSpPr>
        <p:spPr bwMode="auto">
          <a:xfrm>
            <a:off x="3775075" y="5781675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FortiMail 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7" name="TextBox 81"/>
          <p:cNvSpPr txBox="1">
            <a:spLocks noChangeArrowheads="1"/>
          </p:cNvSpPr>
          <p:nvPr/>
        </p:nvSpPr>
        <p:spPr bwMode="auto">
          <a:xfrm>
            <a:off x="5056188" y="5741988"/>
            <a:ext cx="15446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FortiWeb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8" name="TextBox 82"/>
          <p:cNvSpPr txBox="1">
            <a:spLocks noChangeArrowheads="1"/>
          </p:cNvSpPr>
          <p:nvPr/>
        </p:nvSpPr>
        <p:spPr bwMode="auto">
          <a:xfrm>
            <a:off x="6038850" y="541020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FortiDB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9" name="TextBox 83"/>
          <p:cNvSpPr txBox="1">
            <a:spLocks noChangeArrowheads="1"/>
          </p:cNvSpPr>
          <p:nvPr/>
        </p:nvSpPr>
        <p:spPr bwMode="auto">
          <a:xfrm>
            <a:off x="6951663" y="4835525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FortiScan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grpSp>
        <p:nvGrpSpPr>
          <p:cNvPr id="3" name="Group 41"/>
          <p:cNvGrpSpPr/>
          <p:nvPr/>
        </p:nvGrpSpPr>
        <p:grpSpPr>
          <a:xfrm>
            <a:off x="3330316" y="830956"/>
            <a:ext cx="2552324" cy="2552324"/>
            <a:chOff x="2095876" y="1173480"/>
            <a:chExt cx="4960244" cy="4960244"/>
          </a:xfrm>
          <a:scene3d>
            <a:camera prst="isometricTopUp"/>
            <a:lightRig rig="threePt" dir="t"/>
          </a:scene3d>
        </p:grpSpPr>
        <p:pic>
          <p:nvPicPr>
            <p:cNvPr id="39" name="Picture 38" descr="Engine3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095876" y="1173480"/>
              <a:ext cx="4960244" cy="4960244"/>
            </a:xfrm>
            <a:prstGeom prst="rect">
              <a:avLst/>
            </a:prstGeom>
          </p:spPr>
        </p:pic>
        <p:sp>
          <p:nvSpPr>
            <p:cNvPr id="40" name="Text Box 39"/>
            <p:cNvSpPr txBox="1">
              <a:spLocks noChangeArrowheads="1"/>
            </p:cNvSpPr>
            <p:nvPr/>
          </p:nvSpPr>
          <p:spPr bwMode="auto">
            <a:xfrm>
              <a:off x="4008427" y="3697245"/>
              <a:ext cx="1264816" cy="328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p3d>
              <a:bevelT w="101600" prst="riblet"/>
            </a:sp3d>
          </p:spPr>
          <p:txBody>
            <a:bodyPr wrap="none" lIns="0" tIns="0" rIns="0" bIns="0">
              <a:spAutoFit/>
            </a:bodyPr>
            <a:lstStyle/>
            <a:p>
              <a:pPr algn="ctr" eaLnBrk="0" fontAlgn="auto" hangingPunct="0"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90000"/>
                <a:buFont typeface="Wingdings" pitchFamily="2" charset="2"/>
                <a:buNone/>
                <a:defRPr/>
              </a:pPr>
              <a:r>
                <a:rPr lang="en-US" sz="1100" b="1" dirty="0">
                  <a:latin typeface="+mn-lt"/>
                  <a:ea typeface="ＭＳ Ｐゴシック" pitchFamily="60" charset="-128"/>
                  <a:cs typeface="Arial" pitchFamily="34" charset="0"/>
                </a:rPr>
                <a:t>FortiASIC</a:t>
              </a:r>
            </a:p>
          </p:txBody>
        </p:sp>
        <p:sp>
          <p:nvSpPr>
            <p:cNvPr id="41" name="Text Box 41"/>
            <p:cNvSpPr txBox="1">
              <a:spLocks noChangeArrowheads="1"/>
            </p:cNvSpPr>
            <p:nvPr/>
          </p:nvSpPr>
          <p:spPr bwMode="auto">
            <a:xfrm>
              <a:off x="4124543" y="3221175"/>
              <a:ext cx="1003131" cy="328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p3d>
              <a:bevelT w="101600" prst="riblet"/>
            </a:sp3d>
          </p:spPr>
          <p:txBody>
            <a:bodyPr wrap="none" lIns="0" tIns="0" rIns="0" bIns="0">
              <a:spAutoFit/>
            </a:bodyPr>
            <a:lstStyle/>
            <a:p>
              <a:pPr algn="ctr" eaLnBrk="0" fontAlgn="auto" hangingPunct="0"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90000"/>
                <a:buFont typeface="Wingdings" pitchFamily="2" charset="2"/>
                <a:buNone/>
                <a:defRPr/>
              </a:pPr>
              <a:r>
                <a:rPr lang="en-US" sz="1100" b="1" dirty="0">
                  <a:solidFill>
                    <a:srgbClr val="C00000"/>
                  </a:solidFill>
                  <a:latin typeface="+mn-lt"/>
                  <a:ea typeface="ＭＳ Ｐゴシック" pitchFamily="60" charset="-128"/>
                  <a:cs typeface="Arial" pitchFamily="34" charset="0"/>
                </a:rPr>
                <a:t>FortiOS</a:t>
              </a:r>
            </a:p>
          </p:txBody>
        </p:sp>
      </p:grpSp>
      <p:pic>
        <p:nvPicPr>
          <p:cNvPr id="62501" name="Picture 11" descr="FortiSwitch_Icon_2U_L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1463" y="3516313"/>
            <a:ext cx="1036637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2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9863" y="2606675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3" name="Picture 43" descr="FortiManager_Icon_2U_Lt-s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9888" y="2790825"/>
            <a:ext cx="5699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04" name="TextBox 44"/>
          <p:cNvSpPr txBox="1">
            <a:spLocks noChangeArrowheads="1"/>
          </p:cNvSpPr>
          <p:nvPr/>
        </p:nvSpPr>
        <p:spPr bwMode="auto">
          <a:xfrm>
            <a:off x="7799388" y="4186238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FortiSwitch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505" name="TextBox 46"/>
          <p:cNvSpPr txBox="1">
            <a:spLocks noChangeArrowheads="1"/>
          </p:cNvSpPr>
          <p:nvPr/>
        </p:nvSpPr>
        <p:spPr bwMode="auto">
          <a:xfrm>
            <a:off x="7680325" y="3267075"/>
            <a:ext cx="15446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VM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506" name="Picture 4" descr="FortiAP_Icon_L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675" y="4348163"/>
            <a:ext cx="9826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7" name="Picture 30" descr="Medium-Appliance_Lt-s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988" y="3502025"/>
            <a:ext cx="10223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08" name="TextBox 49"/>
          <p:cNvSpPr txBox="1">
            <a:spLocks noChangeArrowheads="1"/>
          </p:cNvSpPr>
          <p:nvPr/>
        </p:nvSpPr>
        <p:spPr bwMode="auto">
          <a:xfrm>
            <a:off x="92075" y="4060825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FortiAuthenticator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509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2400300"/>
            <a:ext cx="1058862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10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84638" y="3175000"/>
            <a:ext cx="115093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11" name="TextBox 50"/>
          <p:cNvSpPr txBox="1">
            <a:spLocks noChangeArrowheads="1"/>
          </p:cNvSpPr>
          <p:nvPr/>
        </p:nvSpPr>
        <p:spPr bwMode="auto">
          <a:xfrm>
            <a:off x="685800" y="4859338"/>
            <a:ext cx="1544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FortiAP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grpSp>
        <p:nvGrpSpPr>
          <p:cNvPr id="62512" name="Group 60"/>
          <p:cNvGrpSpPr>
            <a:grpSpLocks/>
          </p:cNvGrpSpPr>
          <p:nvPr/>
        </p:nvGrpSpPr>
        <p:grpSpPr bwMode="auto">
          <a:xfrm>
            <a:off x="5934075" y="2130425"/>
            <a:ext cx="1290638" cy="1133475"/>
            <a:chOff x="5710145" y="2786887"/>
            <a:chExt cx="1814339" cy="1592299"/>
          </a:xfrm>
        </p:grpSpPr>
        <p:pic>
          <p:nvPicPr>
            <p:cNvPr id="62516" name="Picture 58" descr="FG-3950_Lt-s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0145" y="2786887"/>
              <a:ext cx="1493520" cy="1145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517" name="Picture 59" descr="1U_Lt-s_x200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1465" y="3236185"/>
              <a:ext cx="1293019" cy="1143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2513" name="Picture 53" descr="Blade-Appliance_Lt-s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0825" y="2754313"/>
            <a:ext cx="103505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14" name="Picture 6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938" y="2657475"/>
            <a:ext cx="105092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15" name="TextBox 50"/>
          <p:cNvSpPr txBox="1">
            <a:spLocks noChangeArrowheads="1"/>
          </p:cNvSpPr>
          <p:nvPr/>
        </p:nvSpPr>
        <p:spPr bwMode="auto">
          <a:xfrm>
            <a:off x="149225" y="3195638"/>
            <a:ext cx="1544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FortiDDoS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70073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</a:t>
            </a:r>
            <a:r>
              <a:rPr lang="en-US" b="0" i="0" dirty="0">
                <a:latin typeface="+mn-lt"/>
                <a:cs typeface="Arial Narrow"/>
              </a:rPr>
              <a:t>8</a:t>
            </a:r>
            <a:r>
              <a:rPr lang="en-US" b="0" i="0" dirty="0" smtClean="0">
                <a:latin typeface="+mn-lt"/>
                <a:cs typeface="Arial Narrow"/>
              </a:rPr>
              <a:t>00C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58056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8x Shared Media interface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81363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449543" y="1499973"/>
            <a:ext cx="5054637" cy="1860193"/>
            <a:chOff x="618122" y="1724735"/>
            <a:chExt cx="4596585" cy="169162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122" y="1724735"/>
              <a:ext cx="4596585" cy="162629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618592" y="3214073"/>
              <a:ext cx="640600" cy="2022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 Narrow"/>
                <a:cs typeface="Arial Narrow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52490" cy="754222"/>
            <a:chOff x="5918200" y="3063875"/>
            <a:chExt cx="2652490" cy="754222"/>
          </a:xfrm>
        </p:grpSpPr>
        <p:pic>
          <p:nvPicPr>
            <p:cNvPr id="28" name="Picture 27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26" name="Picture 25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8" name="Picture 17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3" name="Picture 22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115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4" name="Picture 23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5430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5" name="Picture 24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756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7" name="Picture 26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4217243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</a:t>
            </a:r>
            <a:r>
              <a:rPr lang="en-US" b="0" i="0" dirty="0" smtClean="0">
                <a:latin typeface="+mn-lt"/>
                <a:cs typeface="Arial Narrow"/>
              </a:rPr>
              <a:t>1000C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45" y="1231900"/>
            <a:ext cx="4684889" cy="2506881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8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830378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3,000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85672" cy="754222"/>
            <a:chOff x="5918200" y="3063875"/>
            <a:chExt cx="2685672" cy="754222"/>
          </a:xfrm>
        </p:grpSpPr>
        <p:pic>
          <p:nvPicPr>
            <p:cNvPr id="14" name="Picture 13" descr="dark_Storage_128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6941" y="3487736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2" name="Picture 21" descr="dark_FortiASICS_CP8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port_bypas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port_sharemedia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881354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FortiGate-1240B</a:t>
            </a:r>
          </a:p>
        </p:txBody>
      </p:sp>
      <p:pic>
        <p:nvPicPr>
          <p:cNvPr id="30768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905" y="1181597"/>
            <a:ext cx="4424217" cy="261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31779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24x </a:t>
            </a:r>
            <a:r>
              <a:rPr lang="en-US" sz="1200" dirty="0" smtClean="0">
                <a:latin typeface="+mn-lt"/>
                <a:cs typeface="Arial Narrow"/>
              </a:rPr>
              <a:t>GE </a:t>
            </a:r>
            <a:r>
              <a:rPr lang="en-US" sz="1200" dirty="0">
                <a:latin typeface="+mn-lt"/>
                <a:cs typeface="Arial Narrow"/>
              </a:rPr>
              <a:t>Accelerated SFP </a:t>
            </a:r>
            <a:r>
              <a:rPr lang="en-US" sz="1200" dirty="0" smtClean="0">
                <a:latin typeface="+mn-lt"/>
                <a:cs typeface="Arial Narrow"/>
              </a:rPr>
              <a:t>Slots </a:t>
            </a:r>
            <a:r>
              <a:rPr lang="en-US" sz="1200" dirty="0">
                <a:latin typeface="+mn-lt"/>
                <a:cs typeface="Arial Narrow"/>
              </a:rPr>
              <a:t>	</a:t>
            </a: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14x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1x </a:t>
            </a:r>
            <a:r>
              <a:rPr lang="en-US" sz="1200" dirty="0">
                <a:latin typeface="+mn-lt"/>
                <a:cs typeface="Arial Narrow"/>
              </a:rPr>
              <a:t>Single-Width AMC Slot  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3568181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40/40/38 – 44/44/42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5-8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1.2/1.6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FortiAPs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512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16-18.5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370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1,500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2971800"/>
            <a:ext cx="2683686" cy="757732"/>
            <a:chOff x="5918200" y="3063875"/>
            <a:chExt cx="2683686" cy="757732"/>
          </a:xfrm>
        </p:grpSpPr>
        <p:pic>
          <p:nvPicPr>
            <p:cNvPr id="9" name="Picture 8" descr="dark_FortiASICS_NP4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2" name="Picture 11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384gb_opt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0427" y="349567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9991226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G-3950B_Ft-TOP_HiRes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5684" y="4861763"/>
            <a:ext cx="2664746" cy="1310438"/>
          </a:xfrm>
          <a:prstGeom prst="rect">
            <a:avLst/>
          </a:prstGeom>
        </p:spPr>
      </p:pic>
      <p:pic>
        <p:nvPicPr>
          <p:cNvPr id="9" name="Picture 8" descr="FG-3600C_Ft-top-ref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886200"/>
            <a:ext cx="2771371" cy="1719083"/>
          </a:xfrm>
          <a:prstGeom prst="rect">
            <a:avLst/>
          </a:prstGeom>
        </p:spPr>
      </p:pic>
      <p:pic>
        <p:nvPicPr>
          <p:cNvPr id="6" name="Picture 5" descr="FG-3240C_Ft-Top_HiRes.jpe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085"/>
          <a:stretch/>
        </p:blipFill>
        <p:spPr>
          <a:xfrm>
            <a:off x="1524000" y="3352800"/>
            <a:ext cx="2737865" cy="89916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34547" y="3874828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FG-3240C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956358"/>
            <a:ext cx="213020" cy="151969"/>
          </a:xfrm>
          <a:prstGeom prst="rect">
            <a:avLst/>
          </a:prstGeom>
        </p:spPr>
      </p:pic>
      <p:pic>
        <p:nvPicPr>
          <p:cNvPr id="5" name="Picture 4" descr="FG-3140B_Ft-Top_HiRes.jpe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248"/>
          <a:stretch/>
        </p:blipFill>
        <p:spPr>
          <a:xfrm>
            <a:off x="1562711" y="2895601"/>
            <a:ext cx="2735101" cy="73152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3000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Large Enterprises &amp; Managed Service Providers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46528" y="54721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FG-3950B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34547" y="3264932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FG-3140B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433084" y="2192643"/>
            <a:ext cx="4604058" cy="290617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</a:rPr>
              <a:t>Ideal for securing traditional high-bandwidth networks, as well as virtualized, or cloud-based infrastructures.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604057" y="3482326"/>
            <a:ext cx="4384235" cy="26475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01756" y="3574838"/>
            <a:ext cx="4115564" cy="256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Rich feature set </a:t>
            </a:r>
            <a:r>
              <a:rPr lang="en-US" sz="1400" dirty="0" smtClean="0"/>
              <a:t>for protecting </a:t>
            </a:r>
            <a:r>
              <a:rPr lang="en-US" sz="1400" dirty="0"/>
              <a:t>next generation networks, including integrated IPS, application control, user-based policies, and endpoint policy </a:t>
            </a:r>
            <a:r>
              <a:rPr lang="en-US" sz="1400" dirty="0" smtClean="0"/>
              <a:t>enforcement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On-board </a:t>
            </a:r>
            <a:r>
              <a:rPr lang="en-US" sz="1400" dirty="0">
                <a:latin typeface="+mj-lt"/>
                <a:cs typeface="Arial Narrow"/>
              </a:rPr>
              <a:t>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Integration with </a:t>
            </a:r>
            <a:r>
              <a:rPr lang="en-US" sz="1400" dirty="0" err="1"/>
              <a:t>FortiManager</a:t>
            </a:r>
            <a:r>
              <a:rPr lang="en-US" sz="1400" dirty="0"/>
              <a:t> and </a:t>
            </a:r>
            <a:r>
              <a:rPr lang="en-US" sz="1400" dirty="0" err="1"/>
              <a:t>FortiAnalyzer</a:t>
            </a:r>
            <a:r>
              <a:rPr lang="en-US" sz="1400" dirty="0"/>
              <a:t> </a:t>
            </a:r>
            <a:r>
              <a:rPr lang="en-US" sz="1400" dirty="0" smtClean="0"/>
              <a:t>simplifies </a:t>
            </a:r>
            <a:r>
              <a:rPr lang="en-US" sz="1400" dirty="0"/>
              <a:t>management, reporting and analysis </a:t>
            </a:r>
            <a:r>
              <a:rPr lang="en-US" sz="1400" dirty="0" smtClean="0"/>
              <a:t>for </a:t>
            </a:r>
            <a:r>
              <a:rPr lang="en-US" sz="1400" dirty="0"/>
              <a:t>up to thousands of Fortinet devices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81" y="2567541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46528" y="2482571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FG-3040B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351084"/>
            <a:ext cx="213020" cy="151969"/>
          </a:xfrm>
          <a:prstGeom prst="rect">
            <a:avLst/>
          </a:prstGeom>
        </p:spPr>
      </p:pic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81" y="5571575"/>
            <a:ext cx="213020" cy="151969"/>
          </a:xfrm>
          <a:prstGeom prst="rect">
            <a:avLst/>
          </a:prstGeom>
        </p:spPr>
      </p:pic>
      <p:pic>
        <p:nvPicPr>
          <p:cNvPr id="8" name="Picture 7" descr="FG-3040B_Ft-TOP_HiRes.jpe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941"/>
          <a:stretch/>
        </p:blipFill>
        <p:spPr>
          <a:xfrm>
            <a:off x="1553872" y="2206345"/>
            <a:ext cx="2745511" cy="780695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34547" y="4645223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FG-3600C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4726753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225764"/>
      </p:ext>
    </p:extLst>
  </p:cSld>
  <p:clrMapOvr>
    <a:masterClrMapping/>
  </p:clrMapOvr>
  <p:transition xmlns:p14="http://schemas.microsoft.com/office/powerpoint/2010/main"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3000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475425"/>
              </p:ext>
            </p:extLst>
          </p:nvPr>
        </p:nvGraphicFramePr>
        <p:xfrm>
          <a:off x="354803" y="1538904"/>
          <a:ext cx="8327251" cy="415568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FGT-3140B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FGT-3240C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FG-3600C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FGT-3950B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 40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58 / 55 /43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/40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</a:t>
                      </a:r>
                      <a:r>
                        <a:rPr lang="en-US" sz="1100" baseline="0" dirty="0" smtClean="0"/>
                        <a:t> / 60 /60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20-120 / 20-120 / 20-120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28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250,000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– 50.5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8.4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2.3 / 4.5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2.3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2.6 / 9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5.8 / 18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15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FortiToken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500</a:t>
                      </a:r>
                      <a:endParaRPr lang="en-US" sz="1100" i="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256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022850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dark_FortiASICS_CP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100" y="3471527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Storage_256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2518" y="3498298"/>
            <a:ext cx="580664" cy="324623"/>
          </a:xfrm>
          <a:prstGeom prst="rect">
            <a:avLst/>
          </a:prstGeom>
          <a:effectLst/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-3040B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54" y="1200725"/>
            <a:ext cx="4550993" cy="263726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10x </a:t>
            </a:r>
            <a:r>
              <a:rPr lang="en-US" sz="1200" dirty="0" smtClean="0"/>
              <a:t>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769830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2.3/4.5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3875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8292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244" y="3495675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DualPowerSupply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590" y="3082925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DualDCSupplyOpti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222" y="3082925"/>
            <a:ext cx="580664" cy="324623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9865360" y="3484880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6088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-3140B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5" y="1159019"/>
            <a:ext cx="4448507" cy="2634272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IPS Accelerated 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NP4 accelerated </a:t>
            </a:r>
            <a:r>
              <a:rPr lang="en-US" sz="1200" dirty="0" smtClean="0"/>
              <a:t>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6936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58/55/43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2.3/5.7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918200" y="3063875"/>
            <a:ext cx="2685782" cy="759833"/>
            <a:chOff x="5918200" y="3063875"/>
            <a:chExt cx="2685782" cy="759833"/>
          </a:xfrm>
        </p:grpSpPr>
        <p:pic>
          <p:nvPicPr>
            <p:cNvPr id="9" name="Picture 8" descr="dark_FortiASICS_CP7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Storage_256gb_op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3318" y="349829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3369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6" name="Picture 15" descr="dark_FortiASICS_SP2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1736" y="3477139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216987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-3240C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Gigabit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</a:t>
            </a:r>
            <a:r>
              <a:rPr lang="en-US" sz="1200" dirty="0"/>
              <a:t>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14848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2.6/9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842652" y="1245522"/>
            <a:ext cx="4213262" cy="2348648"/>
            <a:chOff x="830440" y="1330999"/>
            <a:chExt cx="4213262" cy="23486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440" y="1401522"/>
              <a:ext cx="4213262" cy="227812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 bwMode="auto">
            <a:xfrm>
              <a:off x="2637868" y="1330999"/>
              <a:ext cx="525131" cy="2197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83686" cy="753932"/>
            <a:chOff x="5918200" y="3063875"/>
            <a:chExt cx="2683686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  <p:pic>
        <p:nvPicPr>
          <p:cNvPr id="17" name="Picture 16" descr="dark_forticarrier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64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-3600C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&amp; HA port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10G SFP+ Slots (</a:t>
            </a:r>
            <a:r>
              <a:rPr lang="en-US" sz="1200" dirty="0"/>
              <a:t>2x transceivers default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SFP Slots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9487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60/60/60Gbps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5.8/18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235,000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4724400" cy="1777576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 bwMode="auto">
          <a:xfrm>
            <a:off x="5867400" y="1828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590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18200" y="3048000"/>
            <a:ext cx="2652490" cy="753932"/>
            <a:chOff x="5918200" y="3063875"/>
            <a:chExt cx="2652490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3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1" name="Picture 20" descr="dark_Storage_128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87683"/>
              <a:ext cx="569690" cy="312736"/>
            </a:xfrm>
            <a:prstGeom prst="rect">
              <a:avLst/>
            </a:prstGeom>
            <a:effectLst/>
          </p:spPr>
        </p:pic>
      </p:grpSp>
      <p:pic>
        <p:nvPicPr>
          <p:cNvPr id="22" name="Picture 21" descr="dark_forticarrier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452" y="3475513"/>
            <a:ext cx="568348" cy="316345"/>
          </a:xfrm>
          <a:prstGeom prst="rect">
            <a:avLst/>
          </a:prstGeom>
        </p:spPr>
      </p:pic>
      <p:pic>
        <p:nvPicPr>
          <p:cNvPr id="3" name="Picture 2" descr="dark_DB9_console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497" y="3479154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845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023" y="1180241"/>
            <a:ext cx="3297018" cy="271457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NP Accelerated </a:t>
            </a:r>
            <a:r>
              <a:rPr lang="en-US" sz="1200" dirty="0" smtClean="0"/>
              <a:t>GE </a:t>
            </a:r>
            <a:r>
              <a:rPr lang="en-US" sz="1200" dirty="0"/>
              <a:t>SFP Slot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Non-Accelerated </a:t>
            </a:r>
            <a:r>
              <a:rPr lang="en-US" sz="1200" dirty="0" smtClean="0"/>
              <a:t>GE RJ45 </a:t>
            </a:r>
            <a:r>
              <a:rPr lang="en-US" sz="1200" dirty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Fortinet Mezzanine Card (FMC) Expansion </a:t>
            </a:r>
            <a:r>
              <a:rPr lang="en-US" sz="1200" dirty="0" smtClean="0"/>
              <a:t>Slot</a:t>
            </a:r>
          </a:p>
          <a:p>
            <a:pPr defTabSz="914417">
              <a:spcBef>
                <a:spcPct val="20000"/>
              </a:spcBef>
            </a:pPr>
            <a:endParaRPr lang="en-US" sz="1200" dirty="0" smtClean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043255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02875"/>
                <a:gridCol w="1850025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20/20/20 – 120/120/120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5-20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4/5-15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1,024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 – 50.5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1.2 G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918200" y="3063875"/>
            <a:ext cx="2683686" cy="754221"/>
            <a:chOff x="5918200" y="3063875"/>
            <a:chExt cx="2683686" cy="754221"/>
          </a:xfrm>
        </p:grpSpPr>
        <p:pic>
          <p:nvPicPr>
            <p:cNvPr id="19" name="Picture 18" descr="dark_3URackMount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CP7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8" name="Picture 17" descr="dark_Storage_256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2505" y="3497274"/>
              <a:ext cx="569690" cy="312735"/>
            </a:xfrm>
            <a:prstGeom prst="rect">
              <a:avLst/>
            </a:prstGeom>
            <a:effectLst/>
          </p:spPr>
        </p:pic>
      </p:grpSp>
      <p:pic>
        <p:nvPicPr>
          <p:cNvPr id="14" name="Picture 13" descr="dark_forticarrier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075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 bwMode="auto">
          <a:xfrm rot="10800000">
            <a:off x="141287" y="2438400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7" name="Right Triangle 66"/>
          <p:cNvSpPr/>
          <p:nvPr/>
        </p:nvSpPr>
        <p:spPr bwMode="auto">
          <a:xfrm rot="10800000" flipH="1">
            <a:off x="8839200" y="5791201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6" name="Right Triangle 65"/>
          <p:cNvSpPr/>
          <p:nvPr/>
        </p:nvSpPr>
        <p:spPr bwMode="auto">
          <a:xfrm rot="10800000" flipH="1">
            <a:off x="8839200" y="4876801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6" name="Right Triangle 25"/>
          <p:cNvSpPr/>
          <p:nvPr/>
        </p:nvSpPr>
        <p:spPr bwMode="auto">
          <a:xfrm rot="10800000" flipH="1">
            <a:off x="8839200" y="3733800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12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HelveticaNeue Condensed" charset="0"/>
                <a:ea typeface="ＭＳ Ｐゴシック" charset="0"/>
                <a:cs typeface="ＭＳ Ｐゴシック" charset="0"/>
              </a:rPr>
              <a:t>Fortinet Product Portfolio</a:t>
            </a:r>
            <a:endParaRPr lang="en-US" b="0" i="0" dirty="0">
              <a:latin typeface="HelveticaNeue Condensed" charset="0"/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9762382"/>
              </p:ext>
            </p:extLst>
          </p:nvPr>
        </p:nvGraphicFramePr>
        <p:xfrm>
          <a:off x="293688" y="1371602"/>
          <a:ext cx="8610600" cy="4724400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8610600"/>
              </a:tblGrid>
              <a:tr h="152500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B="144000"/>
                </a:tc>
              </a:tr>
              <a:tr h="124039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  <a:tr h="10664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  <a:tr h="8925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</a:tbl>
          </a:graphicData>
        </a:graphic>
      </p:graphicFrame>
      <p:pic>
        <p:nvPicPr>
          <p:cNvPr id="11" name="Picture 10" descr="fortimai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1623" y="1408033"/>
            <a:ext cx="5905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3681698" y="1328658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chemeClr val="accent4"/>
                </a:solidFill>
                <a:latin typeface="Arial Narrow" charset="0"/>
              </a:rPr>
              <a:t>FortiMail</a:t>
            </a:r>
            <a:endParaRPr lang="en-US" sz="1400" b="1" kern="1200" dirty="0">
              <a:solidFill>
                <a:schemeClr val="accent4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Messaging Security 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Gateway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15" name="Picture 14" descr="fortiwe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1623" y="2109708"/>
            <a:ext cx="5905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681698" y="2053927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FortiWeb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Web Application 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Firewall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18" name="Picture 17" descr="fortidb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9493" y="1404858"/>
            <a:ext cx="592138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530993" y="1328658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FortiDB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Database Security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Solution</a:t>
            </a:r>
          </a:p>
        </p:txBody>
      </p:sp>
      <p:pic>
        <p:nvPicPr>
          <p:cNvPr id="21" name="Picture 20" descr="fortisca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9493" y="2108121"/>
            <a:ext cx="592138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5530993" y="2053927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FortiScan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Vulnerability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Management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8801" y="1388983"/>
            <a:ext cx="542599" cy="40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7422068" y="1328658"/>
            <a:ext cx="12536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FortiDDoS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Application D/DOS </a:t>
            </a:r>
            <a:r>
              <a:rPr lang="en-US" sz="1100" b="1" dirty="0" err="1">
                <a:solidFill>
                  <a:srgbClr val="7F7F7F"/>
                </a:solidFill>
                <a:latin typeface="Arial Narrow" charset="0"/>
              </a:rPr>
              <a:t>M</a:t>
            </a:r>
            <a:r>
              <a:rPr lang="en-US" sz="1100" b="1" dirty="0" err="1" smtClean="0">
                <a:solidFill>
                  <a:srgbClr val="7F7F7F"/>
                </a:solidFill>
                <a:latin typeface="Arial Narrow" charset="0"/>
              </a:rPr>
              <a:t>itigator</a:t>
            </a:r>
            <a:endParaRPr lang="en-US" sz="1100" b="1" kern="1200" dirty="0" smtClean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6918578" y="3352800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Network Services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8" name="Picture 27" descr="FortiCache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7654" y="3638552"/>
            <a:ext cx="5984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8448" y="2933702"/>
            <a:ext cx="5969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 descr="C:\Users\pbedwell\Documents\My Documents\Product\FortiDNS\FortiDNS_Icon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8700" y="2933702"/>
            <a:ext cx="593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fortigate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1875" y="3638552"/>
            <a:ext cx="5873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5" descr="fortimanager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1956502"/>
            <a:ext cx="54292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7" descr="fortimanager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0036" y="4460659"/>
            <a:ext cx="593725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 descr="fortianalyzer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8700" y="4459071"/>
            <a:ext cx="5937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7002408"/>
              </p:ext>
            </p:extLst>
          </p:nvPr>
        </p:nvGraphicFramePr>
        <p:xfrm>
          <a:off x="446087" y="1219200"/>
          <a:ext cx="2439279" cy="3733801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{93296810-A885-4BE3-A3E7-6D5BEEA58F35}</a:tableStyleId>
              </a:tblPr>
              <a:tblGrid>
                <a:gridCol w="2439279"/>
              </a:tblGrid>
              <a:tr h="94006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B="144000">
                    <a:solidFill>
                      <a:schemeClr val="bg1"/>
                    </a:solidFill>
                  </a:tcPr>
                </a:tc>
              </a:tr>
              <a:tr h="2793741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B="144000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gate.pn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888" y="1447802"/>
            <a:ext cx="592137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178585" y="1362263"/>
            <a:ext cx="152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FortiGate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Network </a:t>
            </a:r>
            <a:r>
              <a:rPr lang="en-US" sz="1100" b="1" kern="1200" dirty="0" smtClean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Security </a:t>
            </a:r>
          </a:p>
          <a:p>
            <a:r>
              <a:rPr lang="en-US" sz="1100" b="1" kern="1200" dirty="0" smtClean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Platform</a:t>
            </a:r>
            <a:endParaRPr lang="en-US" sz="1100" b="1" kern="1200" dirty="0">
              <a:solidFill>
                <a:schemeClr val="bg1">
                  <a:lumMod val="50000"/>
                </a:schemeClr>
              </a:solidFill>
              <a:latin typeface="Arial Narrow" charset="0"/>
            </a:endParaRPr>
          </a:p>
        </p:txBody>
      </p:sp>
      <p:pic>
        <p:nvPicPr>
          <p:cNvPr id="36" name="Picture 35" descr="fortimanager.png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730" y="3200402"/>
            <a:ext cx="552690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4" descr="forticlient.png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989" y="3791324"/>
            <a:ext cx="557686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Text Box 14"/>
          <p:cNvSpPr txBox="1">
            <a:spLocks noChangeArrowheads="1"/>
          </p:cNvSpPr>
          <p:nvPr/>
        </p:nvSpPr>
        <p:spPr bwMode="auto">
          <a:xfrm>
            <a:off x="1187920" y="25908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FortiAP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Wireless Access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4" name="Text Box 14"/>
          <p:cNvSpPr txBox="1">
            <a:spLocks noChangeArrowheads="1"/>
          </p:cNvSpPr>
          <p:nvPr/>
        </p:nvSpPr>
        <p:spPr bwMode="auto">
          <a:xfrm>
            <a:off x="1187920" y="3200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FortiSwitch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Wired Access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5" name="Text Box 14"/>
          <p:cNvSpPr txBox="1">
            <a:spLocks noChangeArrowheads="1"/>
          </p:cNvSpPr>
          <p:nvPr/>
        </p:nvSpPr>
        <p:spPr bwMode="auto">
          <a:xfrm>
            <a:off x="1181570" y="4343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FortiToken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2-Factor Authentication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6" name="Text Box 14"/>
          <p:cNvSpPr txBox="1">
            <a:spLocks noChangeArrowheads="1"/>
          </p:cNvSpPr>
          <p:nvPr/>
        </p:nvSpPr>
        <p:spPr bwMode="auto">
          <a:xfrm>
            <a:off x="1181570" y="37338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FortiClient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Endpoint Security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7" name="Text Box 14"/>
          <p:cNvSpPr txBox="1">
            <a:spLocks noChangeArrowheads="1"/>
          </p:cNvSpPr>
          <p:nvPr/>
        </p:nvSpPr>
        <p:spPr bwMode="auto">
          <a:xfrm>
            <a:off x="3681698" y="28956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FortiBalancer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Application Delivery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8" name="Text Box 14"/>
          <p:cNvSpPr txBox="1">
            <a:spLocks noChangeArrowheads="1"/>
          </p:cNvSpPr>
          <p:nvPr/>
        </p:nvSpPr>
        <p:spPr bwMode="auto">
          <a:xfrm>
            <a:off x="5530993" y="2895602"/>
            <a:ext cx="1295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FortiDNS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High Performance DNS Server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9" name="Text Box 14"/>
          <p:cNvSpPr txBox="1">
            <a:spLocks noChangeArrowheads="1"/>
          </p:cNvSpPr>
          <p:nvPr/>
        </p:nvSpPr>
        <p:spPr bwMode="auto">
          <a:xfrm>
            <a:off x="3681698" y="35814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FortiCache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Content Caching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0" name="Text Box 14"/>
          <p:cNvSpPr txBox="1">
            <a:spLocks noChangeArrowheads="1"/>
          </p:cNvSpPr>
          <p:nvPr/>
        </p:nvSpPr>
        <p:spPr bwMode="auto">
          <a:xfrm>
            <a:off x="5530993" y="35814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FortiVoice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VoIP &amp; IP Telephony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1" name="Text Box 14"/>
          <p:cNvSpPr txBox="1">
            <a:spLocks noChangeArrowheads="1"/>
          </p:cNvSpPr>
          <p:nvPr/>
        </p:nvSpPr>
        <p:spPr bwMode="auto">
          <a:xfrm>
            <a:off x="7395080" y="1918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FortiAuthenticator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Access Management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6918578" y="4495801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Management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4" name="Text Box 14"/>
          <p:cNvSpPr txBox="1">
            <a:spLocks noChangeArrowheads="1"/>
          </p:cNvSpPr>
          <p:nvPr/>
        </p:nvSpPr>
        <p:spPr bwMode="auto">
          <a:xfrm>
            <a:off x="3681698" y="4382871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FortiManager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Centralized Device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Manager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5" name="Text Box 14"/>
          <p:cNvSpPr txBox="1">
            <a:spLocks noChangeArrowheads="1"/>
          </p:cNvSpPr>
          <p:nvPr/>
        </p:nvSpPr>
        <p:spPr bwMode="auto">
          <a:xfrm>
            <a:off x="5530993" y="4382871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FortiAnalyzer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Centralized Logging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&amp; Reporting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6918578" y="5410201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Services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0" name="Text Box 14"/>
          <p:cNvSpPr txBox="1">
            <a:spLocks noChangeArrowheads="1"/>
          </p:cNvSpPr>
          <p:nvPr/>
        </p:nvSpPr>
        <p:spPr bwMode="auto">
          <a:xfrm>
            <a:off x="1512888" y="5334002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FortiGuard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Security &amp; Network Services  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72" name="Text Box 14"/>
          <p:cNvSpPr txBox="1">
            <a:spLocks noChangeArrowheads="1"/>
          </p:cNvSpPr>
          <p:nvPr/>
        </p:nvSpPr>
        <p:spPr bwMode="auto">
          <a:xfrm>
            <a:off x="3681698" y="53340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FortiCare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Support Services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74" name="Text Box 14"/>
          <p:cNvSpPr txBox="1">
            <a:spLocks noChangeArrowheads="1"/>
          </p:cNvSpPr>
          <p:nvPr/>
        </p:nvSpPr>
        <p:spPr bwMode="auto">
          <a:xfrm>
            <a:off x="5530993" y="53340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FortiCloud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Hosted Services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41287" y="2057402"/>
            <a:ext cx="2846796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Security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62" name="Picture 61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6611" y="1447187"/>
            <a:ext cx="242045" cy="149709"/>
          </a:xfrm>
          <a:prstGeom prst="rect">
            <a:avLst/>
          </a:prstGeom>
        </p:spPr>
      </p:pic>
      <p:pic>
        <p:nvPicPr>
          <p:cNvPr id="77" name="Picture 76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169" y="1407227"/>
            <a:ext cx="242045" cy="149709"/>
          </a:xfrm>
          <a:prstGeom prst="rect">
            <a:avLst/>
          </a:prstGeom>
        </p:spPr>
      </p:pic>
      <p:pic>
        <p:nvPicPr>
          <p:cNvPr id="78" name="Picture 77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168" y="2144972"/>
            <a:ext cx="242045" cy="149709"/>
          </a:xfrm>
          <a:prstGeom prst="rect">
            <a:avLst/>
          </a:prstGeom>
        </p:spPr>
      </p:pic>
      <p:pic>
        <p:nvPicPr>
          <p:cNvPr id="79" name="Picture 78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4733" y="2135634"/>
            <a:ext cx="242045" cy="149709"/>
          </a:xfrm>
          <a:prstGeom prst="rect">
            <a:avLst/>
          </a:prstGeom>
        </p:spPr>
      </p:pic>
      <p:pic>
        <p:nvPicPr>
          <p:cNvPr id="80" name="Picture 79" descr="FortiToken_Icon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196" y="4390726"/>
            <a:ext cx="579016" cy="427968"/>
          </a:xfrm>
          <a:prstGeom prst="rect">
            <a:avLst/>
          </a:prstGeom>
        </p:spPr>
      </p:pic>
      <p:pic>
        <p:nvPicPr>
          <p:cNvPr id="81" name="Picture 80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2296" y="4469506"/>
            <a:ext cx="242045" cy="149709"/>
          </a:xfrm>
          <a:prstGeom prst="rect">
            <a:avLst/>
          </a:prstGeom>
        </p:spPr>
      </p:pic>
      <p:pic>
        <p:nvPicPr>
          <p:cNvPr id="82" name="Picture 81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9848" y="4469506"/>
            <a:ext cx="242045" cy="149709"/>
          </a:xfrm>
          <a:prstGeom prst="rect">
            <a:avLst/>
          </a:prstGeom>
        </p:spPr>
      </p:pic>
      <p:pic>
        <p:nvPicPr>
          <p:cNvPr id="83" name="Picture 82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532" y="6246814"/>
            <a:ext cx="242045" cy="14970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4904" y="6238155"/>
            <a:ext cx="184272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Also Available as Virtual Appliance </a:t>
            </a:r>
          </a:p>
        </p:txBody>
      </p:sp>
      <p:pic>
        <p:nvPicPr>
          <p:cNvPr id="76" name="Picture 75" descr="FortiAP_Icon_Ft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922" y="2614639"/>
            <a:ext cx="581559" cy="431156"/>
          </a:xfrm>
          <a:prstGeom prst="rect">
            <a:avLst/>
          </a:prstGeom>
        </p:spPr>
      </p:pic>
      <p:pic>
        <p:nvPicPr>
          <p:cNvPr id="84" name="Picture 83" descr="FortiGuard_Service_Icon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5408011"/>
            <a:ext cx="598129" cy="442096"/>
          </a:xfrm>
          <a:prstGeom prst="rect">
            <a:avLst/>
          </a:prstGeom>
        </p:spPr>
      </p:pic>
      <p:pic>
        <p:nvPicPr>
          <p:cNvPr id="3" name="Picture 2" descr="FortiCloud_icon.png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9"/>
          <a:stretch/>
        </p:blipFill>
        <p:spPr>
          <a:xfrm>
            <a:off x="4953000" y="5399972"/>
            <a:ext cx="609600" cy="458175"/>
          </a:xfrm>
          <a:prstGeom prst="rect">
            <a:avLst/>
          </a:prstGeom>
        </p:spPr>
      </p:pic>
      <p:pic>
        <p:nvPicPr>
          <p:cNvPr id="4" name="Picture 3" descr="FortiCare_Service_Icon.pn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5402788"/>
            <a:ext cx="609600" cy="452542"/>
          </a:xfrm>
          <a:prstGeom prst="rect">
            <a:avLst/>
          </a:prstGeom>
        </p:spPr>
      </p:pic>
      <p:pic>
        <p:nvPicPr>
          <p:cNvPr id="5" name="Picture 4" descr="FortiCam_icon.png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382"/>
          <a:stretch/>
        </p:blipFill>
        <p:spPr>
          <a:xfrm>
            <a:off x="6858001" y="2471656"/>
            <a:ext cx="520699" cy="394252"/>
          </a:xfrm>
          <a:prstGeom prst="rect">
            <a:avLst/>
          </a:prstGeom>
        </p:spPr>
      </p:pic>
      <p:sp>
        <p:nvSpPr>
          <p:cNvPr id="85" name="Text Box 14"/>
          <p:cNvSpPr txBox="1">
            <a:spLocks noChangeArrowheads="1"/>
          </p:cNvSpPr>
          <p:nvPr/>
        </p:nvSpPr>
        <p:spPr bwMode="auto">
          <a:xfrm>
            <a:off x="7391400" y="2395456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FortiRecorder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Premise Surveillance</a:t>
            </a:r>
            <a:endParaRPr lang="en-US" sz="1400" b="1" kern="1200" dirty="0" smtClean="0">
              <a:solidFill>
                <a:srgbClr val="C00000"/>
              </a:solidFill>
              <a:latin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635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 Modules</a:t>
            </a:r>
            <a:endParaRPr lang="en-US" b="0" i="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65832"/>
              </p:ext>
            </p:extLst>
          </p:nvPr>
        </p:nvGraphicFramePr>
        <p:xfrm>
          <a:off x="2873558" y="1538904"/>
          <a:ext cx="5808494" cy="3855928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065479"/>
                <a:gridCol w="948603"/>
                <a:gridCol w="948603"/>
                <a:gridCol w="948603"/>
                <a:gridCol w="948603"/>
                <a:gridCol w="948603"/>
              </a:tblGrid>
              <a:tr h="34442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FMC-XD2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FMC-XG2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FMC-F20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FMC-XH0</a:t>
                      </a:r>
                    </a:p>
                  </a:txBody>
                  <a:tcPr anchor="ctr"/>
                </a:tc>
              </a:tr>
              <a:tr h="70230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/20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 / 17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</a:t>
                      </a:r>
                      <a:r>
                        <a:rPr lang="en-US" sz="1100" baseline="0" dirty="0" smtClean="0"/>
                        <a:t> / 19 / 10.5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8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AV (Flow Based)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</a:p>
                  </a:txBody>
                  <a:tcPr anchor="ctr" horzOverflow="overflow"/>
                </a:tc>
              </a:tr>
              <a:tr h="978205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x 10GE SFP+ FortiASIC-SP2 port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SFP </a:t>
                      </a:r>
                      <a:r>
                        <a:rPr lang="en-US" sz="1100" dirty="0" err="1" smtClean="0"/>
                        <a:t>FortiASIC</a:t>
                      </a:r>
                      <a:r>
                        <a:rPr lang="en-US" sz="1100" dirty="0" smtClean="0"/>
                        <a:t>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GE RJ45 Mbps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NIL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1994"/>
            <a:ext cx="2756616" cy="394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9626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G-5140_Ft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788" y="2371306"/>
            <a:ext cx="3306447" cy="348201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5</a:t>
            </a:r>
            <a:r>
              <a:rPr lang="en-US" b="0" i="0" dirty="0" smtClean="0">
                <a:latin typeface="+mj-lt"/>
                <a:cs typeface="Arial Narrow"/>
              </a:rPr>
              <a:t>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Very Large Enterprises &amp; Managed Service Provides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3883529" y="2306517"/>
            <a:ext cx="5165825" cy="239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Chassis-</a:t>
            </a:r>
            <a:r>
              <a:rPr lang="en-US" sz="1600" b="1" dirty="0"/>
              <a:t>based </a:t>
            </a:r>
            <a:r>
              <a:rPr lang="en-US" sz="1600" b="1" dirty="0" smtClean="0"/>
              <a:t>platforms </a:t>
            </a:r>
            <a:r>
              <a:rPr lang="en-US" sz="1600" b="1" dirty="0"/>
              <a:t>offer maximum performance, reliability, and scalability for </a:t>
            </a:r>
            <a:r>
              <a:rPr lang="en-US" sz="1600" b="1" dirty="0" smtClean="0"/>
              <a:t>high</a:t>
            </a:r>
            <a:r>
              <a:rPr lang="en-US" sz="1600" b="1" dirty="0"/>
              <a:t>-speed service provider, large enterprise or telecommunications carrier networks</a:t>
            </a:r>
            <a:r>
              <a:rPr lang="en-US" sz="1600" b="1" dirty="0" smtClean="0"/>
              <a:t>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Fastest </a:t>
            </a:r>
            <a:r>
              <a:rPr lang="en-US" sz="1600" b="1" dirty="0"/>
              <a:t>chassis-based firewall in the industry </a:t>
            </a:r>
            <a:endParaRPr lang="en-US" sz="1600" b="1" dirty="0" smtClean="0"/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Flexibility enables protection of complex</a:t>
            </a:r>
            <a:r>
              <a:rPr lang="en-US" sz="1600" b="1" dirty="0"/>
              <a:t>, multi-tenant cloud-based security-as-a-service and infrastructure-as-a-service environments. 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993441" y="4285593"/>
            <a:ext cx="4872728" cy="18076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06590" y="4374509"/>
            <a:ext cx="4684004" cy="1594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Native </a:t>
            </a:r>
            <a:r>
              <a:rPr lang="en-US" sz="1400" dirty="0" smtClean="0"/>
              <a:t>10GE </a:t>
            </a:r>
            <a:r>
              <a:rPr lang="en-US" sz="1400" dirty="0"/>
              <a:t>support </a:t>
            </a:r>
            <a:r>
              <a:rPr lang="en-US" sz="1400" dirty="0" smtClean="0"/>
              <a:t>for high speed requirements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ATCA-compliant architecture delivers carrier-grade performance, reliability, availability and </a:t>
            </a:r>
            <a:r>
              <a:rPr lang="en-US" sz="1400" dirty="0" smtClean="0"/>
              <a:t>serviceability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/>
              <a:t>Chassis </a:t>
            </a:r>
            <a:r>
              <a:rPr lang="en-US" sz="1400" dirty="0"/>
              <a:t>support two, six, or fourteen FortiGate-5000 series blades, allowing </a:t>
            </a:r>
            <a:r>
              <a:rPr lang="en-US" sz="1400" dirty="0" smtClean="0"/>
              <a:t>customization and scaling</a:t>
            </a:r>
            <a:endParaRPr lang="en-US" sz="1400" dirty="0"/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750" y="5955441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548946" y="5858446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FG-5140B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000297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7"/>
          <p:cNvSpPr/>
          <p:nvPr/>
        </p:nvSpPr>
        <p:spPr bwMode="auto">
          <a:xfrm rot="10800000">
            <a:off x="2971800" y="208121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200400" y="1243010"/>
            <a:ext cx="5486400" cy="4800600"/>
          </a:xfrm>
          <a:prstGeom prst="roundRect">
            <a:avLst>
              <a:gd name="adj" fmla="val 2969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93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>
                <a:latin typeface="Arial" charset="0"/>
              </a:rPr>
              <a:t>Performance &amp; Resiliency </a:t>
            </a:r>
          </a:p>
        </p:txBody>
      </p:sp>
      <p:graphicFrame>
        <p:nvGraphicFramePr>
          <p:cNvPr id="1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7622350"/>
              </p:ext>
            </p:extLst>
          </p:nvPr>
        </p:nvGraphicFramePr>
        <p:xfrm>
          <a:off x="609603" y="3647225"/>
          <a:ext cx="7924797" cy="17105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90800"/>
                <a:gridCol w="1777999"/>
                <a:gridCol w="1777999"/>
                <a:gridCol w="1777999"/>
              </a:tblGrid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5020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5060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5140B</a:t>
                      </a:r>
                      <a:endParaRPr lang="en-US" sz="1300" dirty="0"/>
                    </a:p>
                  </a:txBody>
                  <a:tcPr anchor="ctr"/>
                </a:tc>
              </a:tr>
              <a:tr h="3085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Processing Slots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</a:t>
                      </a:r>
                      <a:endParaRPr lang="en-US" sz="10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14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Firewall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80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IPS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19.6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39.2 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117.6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 Concurrent Session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/>
                        <a:t>59 M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118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354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CPS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420 K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840 K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2.52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941" name="Picture 2" descr="FG-5020_Ft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2767010"/>
            <a:ext cx="16002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Image 8" descr="Capture d’écran 2012-03-19 à 21.22.3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800" y="1547810"/>
            <a:ext cx="16081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6" descr="FG-5060_Ft.jpe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562223"/>
            <a:ext cx="1447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 bwMode="auto">
          <a:xfrm>
            <a:off x="2971800" y="1700210"/>
            <a:ext cx="32004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5000 Series Chassis</a:t>
            </a:r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71610"/>
            <a:ext cx="2209800" cy="181610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Standard Based ATCA System</a:t>
            </a:r>
            <a:b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</a:br>
            <a:endParaRPr lang="en-US" sz="1400" b="1" dirty="0">
              <a:solidFill>
                <a:srgbClr val="000000"/>
              </a:solidFill>
              <a:ea typeface="Arial Narrow" charset="0"/>
              <a:cs typeface="Arial Narrow" charset="0"/>
            </a:endParaRPr>
          </a:p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Fully Redundant – Hot swappable blades, power supplies and fans</a:t>
            </a:r>
          </a:p>
          <a:p>
            <a:pPr marL="285750" indent="-285750"/>
            <a:r>
              <a:rPr lang="en-US" sz="1400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4171" y="5569121"/>
            <a:ext cx="2365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Performance based on ELBC with FG-5001C security Blades. FG-5020 relies LACP on external switches</a:t>
            </a:r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35461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 bwMode="auto">
          <a:xfrm>
            <a:off x="3689350" y="1257300"/>
            <a:ext cx="4862513" cy="3395836"/>
          </a:xfrm>
          <a:prstGeom prst="roundRect">
            <a:avLst>
              <a:gd name="adj" fmla="val 7395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96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 dirty="0">
                <a:latin typeface="Arial" charset="0"/>
              </a:rPr>
              <a:t>Load Distribution &amp; Virtualization</a:t>
            </a:r>
          </a:p>
        </p:txBody>
      </p:sp>
      <p:pic>
        <p:nvPicPr>
          <p:cNvPr id="40964" name="Picture 14" descr="FG-5140_Lt-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2565400"/>
            <a:ext cx="1123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 rot="5400000">
            <a:off x="5363370" y="3094831"/>
            <a:ext cx="696912" cy="708025"/>
          </a:xfrm>
          <a:prstGeom prst="rect">
            <a:avLst/>
          </a:prstGeom>
          <a:noFill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000" b="1">
                <a:solidFill>
                  <a:srgbClr val="637F7F"/>
                </a:solidFill>
                <a:latin typeface="Helvetica 55 Roman" charset="0"/>
                <a:ea typeface="Helvetica 55 Roman" charset="0"/>
                <a:cs typeface="Helvetica 55 Roman" charset="0"/>
              </a:rPr>
              <a:t>… </a:t>
            </a:r>
          </a:p>
        </p:txBody>
      </p:sp>
      <p:sp>
        <p:nvSpPr>
          <p:cNvPr id="46" name="Rounded Rectangle 45"/>
          <p:cNvSpPr/>
          <p:nvPr/>
        </p:nvSpPr>
        <p:spPr bwMode="auto">
          <a:xfrm rot="5400000">
            <a:off x="6082060" y="296696"/>
            <a:ext cx="811362" cy="30101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 bwMode="auto">
          <a:xfrm rot="5400000" flipH="1" flipV="1">
            <a:off x="4878388" y="1339850"/>
            <a:ext cx="4762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rot="5400000" flipH="1" flipV="1">
            <a:off x="4865688" y="1727200"/>
            <a:ext cx="6350" cy="5175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Rounded Rectangle 55"/>
          <p:cNvSpPr/>
          <p:nvPr/>
        </p:nvSpPr>
        <p:spPr bwMode="auto">
          <a:xfrm rot="5400000">
            <a:off x="5441426" y="1807479"/>
            <a:ext cx="2093546" cy="3010112"/>
          </a:xfrm>
          <a:prstGeom prst="roundRect">
            <a:avLst>
              <a:gd name="adj" fmla="val 543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4860132" y="2239168"/>
            <a:ext cx="6350" cy="5064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5400000" flipH="1" flipV="1">
            <a:off x="4860926" y="2579687"/>
            <a:ext cx="6350" cy="5048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5400000" flipH="1" flipV="1">
            <a:off x="4878387" y="3773488"/>
            <a:ext cx="4763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395536" y="1439863"/>
            <a:ext cx="2749302" cy="2431435"/>
          </a:xfrm>
          <a:prstGeom prst="rect">
            <a:avLst/>
          </a:prstGeom>
          <a:noFill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800"/>
              </a:spcBef>
              <a:buClr>
                <a:srgbClr val="446E60"/>
              </a:buClr>
            </a:pPr>
            <a:r>
              <a:rPr lang="en-US" sz="1600" b="1" dirty="0">
                <a:solidFill>
                  <a:schemeClr val="accent4"/>
                </a:solidFill>
                <a:latin typeface="Helvetica 55 Roman" charset="0"/>
                <a:ea typeface="Helvetica 55 Roman" charset="0"/>
                <a:cs typeface="Helvetica 55 Roman" charset="0"/>
              </a:rPr>
              <a:t>Most flexible chassis based solution in the market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Ease of Maintenance – hot swappable components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full hardware redundancy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various Inter and Intra HA configurations</a:t>
            </a:r>
          </a:p>
        </p:txBody>
      </p:sp>
      <p:pic>
        <p:nvPicPr>
          <p:cNvPr id="33" name="Picture 32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48464" y="2725859"/>
            <a:ext cx="2857467" cy="252129"/>
          </a:xfrm>
          <a:prstGeom prst="rect">
            <a:avLst/>
          </a:prstGeom>
        </p:spPr>
      </p:pic>
      <p:pic>
        <p:nvPicPr>
          <p:cNvPr id="34" name="Picture 33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738" y="1483644"/>
            <a:ext cx="2710218" cy="239138"/>
          </a:xfrm>
          <a:prstGeom prst="rect">
            <a:avLst/>
          </a:prstGeom>
          <a:effectLst/>
        </p:spPr>
      </p:pic>
      <p:pic>
        <p:nvPicPr>
          <p:cNvPr id="35" name="Picture 34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1573" y="1856914"/>
            <a:ext cx="2710218" cy="239138"/>
          </a:xfrm>
          <a:prstGeom prst="rect">
            <a:avLst/>
          </a:prstGeom>
          <a:effectLst/>
        </p:spPr>
      </p:pic>
      <p:pic>
        <p:nvPicPr>
          <p:cNvPr id="38" name="Picture 37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375958"/>
            <a:ext cx="2710218" cy="239138"/>
          </a:xfrm>
          <a:prstGeom prst="rect">
            <a:avLst/>
          </a:prstGeom>
          <a:effectLst/>
        </p:spPr>
      </p:pic>
      <p:pic>
        <p:nvPicPr>
          <p:cNvPr id="42" name="Picture 41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685174"/>
            <a:ext cx="2710218" cy="239138"/>
          </a:xfrm>
          <a:prstGeom prst="rect">
            <a:avLst/>
          </a:prstGeom>
          <a:effectLst/>
        </p:spPr>
      </p:pic>
      <p:pic>
        <p:nvPicPr>
          <p:cNvPr id="43" name="Picture 42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486" y="3888914"/>
            <a:ext cx="2710218" cy="239138"/>
          </a:xfrm>
          <a:prstGeom prst="rect">
            <a:avLst/>
          </a:prstGeom>
          <a:effectLst/>
        </p:spPr>
      </p:pic>
      <p:sp>
        <p:nvSpPr>
          <p:cNvPr id="70" name="Rounded Rectangle 69"/>
          <p:cNvSpPr/>
          <p:nvPr/>
        </p:nvSpPr>
        <p:spPr bwMode="auto">
          <a:xfrm rot="5400000">
            <a:off x="4506119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1" name="Rounded Rectangle 70"/>
          <p:cNvSpPr/>
          <p:nvPr/>
        </p:nvSpPr>
        <p:spPr bwMode="auto">
          <a:xfrm rot="5400000">
            <a:off x="5447506" y="2882107"/>
            <a:ext cx="2092325" cy="858838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2" name="Rounded Rectangle 71"/>
          <p:cNvSpPr/>
          <p:nvPr/>
        </p:nvSpPr>
        <p:spPr bwMode="auto">
          <a:xfrm rot="5400000">
            <a:off x="6388894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graphicFrame>
        <p:nvGraphicFramePr>
          <p:cNvPr id="4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6150611"/>
              </p:ext>
            </p:extLst>
          </p:nvPr>
        </p:nvGraphicFramePr>
        <p:xfrm>
          <a:off x="539552" y="4941168"/>
          <a:ext cx="7848873" cy="104969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616291"/>
                <a:gridCol w="2616291"/>
                <a:gridCol w="2616291"/>
              </a:tblGrid>
              <a:tr h="40961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  <a:cs typeface="Helvetica 55 Roman"/>
                        </a:rPr>
                        <a:t>Clustering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Service Grouping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Virtualization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Scales Traffic processing</a:t>
                      </a:r>
                      <a:r>
                        <a:rPr lang="en-US" sz="1200" baseline="0" dirty="0" smtClean="0"/>
                        <a:t> capacity linearly. Interoperates with external devices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Allows various groups of FortiGate Cluster to co-exist in a single</a:t>
                      </a:r>
                      <a:r>
                        <a:rPr lang="en-US" sz="1200" baseline="0" dirty="0" smtClean="0"/>
                        <a:t> chassis</a:t>
                      </a:r>
                      <a:endParaRPr lang="en-US" sz="12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Facilitates virtualized security components on FortiGate</a:t>
                      </a:r>
                      <a:r>
                        <a:rPr lang="en-US" sz="1200" baseline="0" dirty="0" smtClean="0"/>
                        <a:t> blades</a:t>
                      </a:r>
                      <a:r>
                        <a:rPr lang="en-US" sz="1200" dirty="0" smtClean="0"/>
                        <a:t> </a:t>
                      </a:r>
                      <a:endParaRPr lang="en-US" sz="12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 bwMode="auto">
          <a:xfrm>
            <a:off x="3064508" y="3460311"/>
            <a:ext cx="1165211" cy="26797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Chassis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pic>
        <p:nvPicPr>
          <p:cNvPr id="39" name="Picture 38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00864" y="2878259"/>
            <a:ext cx="2857467" cy="252129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 bwMode="auto">
          <a:xfrm>
            <a:off x="3006247" y="3927284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Networking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5638800" y="1066800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Security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8001000" y="17526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/>
          <p:cNvCxnSpPr/>
          <p:nvPr/>
        </p:nvCxnSpPr>
        <p:spPr bwMode="auto">
          <a:xfrm>
            <a:off x="8001000" y="34290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/>
          <p:cNvCxnSpPr/>
          <p:nvPr/>
        </p:nvCxnSpPr>
        <p:spPr bwMode="auto">
          <a:xfrm>
            <a:off x="5486400" y="4495800"/>
            <a:ext cx="2133600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8305800" y="1752600"/>
            <a:ext cx="0" cy="1676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/>
          <p:nvPr/>
        </p:nvCxnSpPr>
        <p:spPr bwMode="auto">
          <a:xfrm>
            <a:off x="8305800" y="2590800"/>
            <a:ext cx="2286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6477000" y="4343400"/>
            <a:ext cx="0" cy="3048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76200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>
            <a:off x="54864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9" name="TextBox 58"/>
          <p:cNvSpPr txBox="1"/>
          <p:nvPr/>
        </p:nvSpPr>
        <p:spPr>
          <a:xfrm>
            <a:off x="8534400" y="236220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Service Groups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172200" y="4583192"/>
            <a:ext cx="685800" cy="223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VDOMs</a:t>
            </a:r>
          </a:p>
        </p:txBody>
      </p:sp>
    </p:spTree>
    <p:extLst>
      <p:ext uri="{BB962C8B-B14F-4D97-AF65-F5344CB8AC3E}">
        <p14:creationId xmlns:p14="http://schemas.microsoft.com/office/powerpoint/2010/main" val="34342605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94" y="1708373"/>
            <a:ext cx="4617999" cy="1539332"/>
          </a:xfrm>
          <a:prstGeom prst="rect">
            <a:avLst/>
          </a:prstGeom>
        </p:spPr>
      </p:pic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866892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3" name="Picture 12" descr="dark_FortiASICS_CP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forticarrier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4582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</a:t>
            </a:r>
            <a:r>
              <a:rPr lang="en-US" sz="1200" dirty="0"/>
              <a:t>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40Gbps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247736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3/4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29.5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210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2921" y="166948"/>
            <a:ext cx="717253" cy="717253"/>
          </a:xfrm>
          <a:prstGeom prst="rect">
            <a:avLst/>
          </a:prstGeom>
        </p:spPr>
      </p:pic>
      <p:pic>
        <p:nvPicPr>
          <p:cNvPr id="17" name="Picture 22" descr="dark_FortiASICS_CP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415" y="3069578"/>
            <a:ext cx="6731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3" descr="dark_Storage_128gb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803" y="3095762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4871" y="1837193"/>
            <a:ext cx="4980148" cy="1836430"/>
          </a:xfrm>
          <a:prstGeom prst="rect">
            <a:avLst/>
          </a:prstGeom>
        </p:spPr>
      </p:pic>
      <p:pic>
        <p:nvPicPr>
          <p:cNvPr id="13" name="Picture 12" descr="dark_forticarrier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4521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98" y="1829284"/>
            <a:ext cx="4983853" cy="1993541"/>
          </a:xfrm>
          <a:prstGeom prst="rect">
            <a:avLst/>
          </a:prstGeom>
        </p:spPr>
      </p:pic>
      <p:pic>
        <p:nvPicPr>
          <p:cNvPr id="16" name="Picture 15" descr="dark_FortiASICS_SP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23" y="3060210"/>
            <a:ext cx="673935" cy="346569"/>
          </a:xfrm>
          <a:prstGeom prst="rect">
            <a:avLst/>
          </a:prstGeom>
          <a:effectLst/>
        </p:spPr>
      </p:pic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5101C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SP3 </a:t>
            </a:r>
            <a:r>
              <a:rPr lang="en-US" sz="1200" dirty="0"/>
              <a:t>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614985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235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970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5" y="307712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739" y="3060210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forticarrier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1730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FortiSwitch-5003B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80" y="1463406"/>
            <a:ext cx="4791175" cy="1851269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284748"/>
              </p:ext>
            </p:extLst>
          </p:nvPr>
        </p:nvGraphicFramePr>
        <p:xfrm>
          <a:off x="457200" y="3886200"/>
          <a:ext cx="8305800" cy="5350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Switching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SFP+ slots for 10-gigabit interfaces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front panel base backplane 10-gigabit interfaces that connects to the base backplane channel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front panel base backplane </a:t>
            </a:r>
            <a:r>
              <a:rPr lang="en-US" sz="1200" dirty="0" smtClean="0"/>
              <a:t>GE RJ45 </a:t>
            </a:r>
            <a:r>
              <a:rPr lang="en-US" sz="1200" dirty="0"/>
              <a:t>interface</a:t>
            </a:r>
          </a:p>
        </p:txBody>
      </p:sp>
    </p:spTree>
    <p:extLst>
      <p:ext uri="{BB962C8B-B14F-4D97-AF65-F5344CB8AC3E}">
        <p14:creationId xmlns:p14="http://schemas.microsoft.com/office/powerpoint/2010/main" val="345390822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845268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1.26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110 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</a:t>
            </a:r>
            <a:r>
              <a:rPr lang="en-US" sz="1200" dirty="0"/>
              <a:t>SFP+ slots for </a:t>
            </a:r>
            <a:r>
              <a:rPr lang="en-US" sz="1200" dirty="0" smtClean="0"/>
              <a:t>10GE interfaces </a:t>
            </a:r>
            <a:r>
              <a:rPr lang="en-US" sz="1200" dirty="0"/>
              <a:t>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management interface</a:t>
            </a: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/>
              <a:t>FortiController-5103B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62" y="1414920"/>
            <a:ext cx="5045244" cy="2159588"/>
          </a:xfrm>
          <a:prstGeom prst="rect">
            <a:avLst/>
          </a:prstGeom>
        </p:spPr>
      </p:pic>
      <p:pic>
        <p:nvPicPr>
          <p:cNvPr id="14" name="Picture 13" descr="d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476" y="3077736"/>
            <a:ext cx="666109" cy="34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67615"/>
      </p:ext>
    </p:extLst>
  </p:cSld>
  <p:clrMapOvr>
    <a:masterClrMapping/>
  </p:clrMapOvr>
  <p:transition xmlns:p14="http://schemas.microsoft.com/office/powerpoint/2010/main"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FortiSwitch-5203B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0104270"/>
              </p:ext>
            </p:extLst>
          </p:nvPr>
        </p:nvGraphicFramePr>
        <p:xfrm>
          <a:off x="457200" y="3886200"/>
          <a:ext cx="8305800" cy="220121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2" y="1382998"/>
            <a:ext cx="4982737" cy="1960121"/>
          </a:xfrm>
          <a:prstGeom prst="rect">
            <a:avLst/>
          </a:prstGeom>
        </p:spPr>
      </p:pic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10GE </a:t>
            </a:r>
            <a:r>
              <a:rPr lang="fr-FR" sz="1200" dirty="0"/>
              <a:t>SFP+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Ports</a:t>
            </a:r>
            <a:endParaRPr lang="en-US" sz="1200" dirty="0"/>
          </a:p>
        </p:txBody>
      </p:sp>
      <p:pic>
        <p:nvPicPr>
          <p:cNvPr id="9" name="Picture 8" descr="dark_FortiASICS_CP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64925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FortiGate/FortiWiFi</a:t>
            </a:r>
            <a:endParaRPr lang="en-US" sz="3600" b="1" dirty="0"/>
          </a:p>
        </p:txBody>
      </p:sp>
      <p:pic>
        <p:nvPicPr>
          <p:cNvPr id="4" name="Picture 3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971" y="2909365"/>
            <a:ext cx="1122427" cy="83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221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FortiGate-VM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909524"/>
              </p:ext>
            </p:extLst>
          </p:nvPr>
        </p:nvGraphicFramePr>
        <p:xfrm>
          <a:off x="354803" y="1538904"/>
          <a:ext cx="8327251" cy="2648374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 smtClean="0"/>
                        <a:t>FG-VM00/ </a:t>
                      </a:r>
                      <a:br>
                        <a:rPr lang="en-US" sz="1300" u="none" strike="noStrike" dirty="0" smtClean="0"/>
                      </a:br>
                      <a:r>
                        <a:rPr lang="en-US" sz="1300" u="none" strike="noStrike" dirty="0" smtClean="0"/>
                        <a:t>FG-VM00-XEN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FG-VM01/ </a:t>
                      </a:r>
                      <a:br>
                        <a:rPr lang="en-US" sz="1300" u="none" strike="noStrike" dirty="0" smtClean="0"/>
                      </a:br>
                      <a:r>
                        <a:rPr lang="en-US" sz="1300" u="none" strike="noStrike" dirty="0" smtClean="0"/>
                        <a:t>FG-VM01-XEN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FG-VM02/ </a:t>
                      </a:r>
                      <a:br>
                        <a:rPr lang="en-US" sz="1300" u="none" strike="noStrike" dirty="0" smtClean="0"/>
                      </a:br>
                      <a:r>
                        <a:rPr lang="en-US" sz="1300" u="none" strike="noStrike" dirty="0" smtClean="0"/>
                        <a:t>FG-VM02-XEN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FG-VM04/ </a:t>
                      </a:r>
                      <a:br>
                        <a:rPr lang="en-US" sz="1300" u="none" strike="noStrike" dirty="0" smtClean="0"/>
                      </a:br>
                      <a:r>
                        <a:rPr lang="en-US" sz="1300" u="none" strike="noStrike" dirty="0" smtClean="0"/>
                        <a:t>FG-VM04-XEN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FG-VM08/ </a:t>
                      </a:r>
                      <a:br>
                        <a:rPr lang="en-US" sz="1300" u="none" strike="noStrike" dirty="0" smtClean="0"/>
                      </a:br>
                      <a:r>
                        <a:rPr lang="en-US" sz="1300" u="none" strike="noStrike" dirty="0" smtClean="0"/>
                        <a:t>FG-VM08-XEN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err="1" smtClean="0"/>
                        <a:t>vCPU</a:t>
                      </a:r>
                      <a:r>
                        <a:rPr lang="en-US" sz="1100" b="1" dirty="0" smtClean="0"/>
                        <a:t> (Min /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 (Min 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Memory 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(Min / 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512 MB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1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3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4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12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 Support (Min/Max)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30 GB / 2TB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Max FortiAP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 / 1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10/ 250</a:t>
                      </a:r>
                      <a:endParaRPr lang="en-US" sz="1100" i="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98847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097326"/>
              </p:ext>
            </p:extLst>
          </p:nvPr>
        </p:nvGraphicFramePr>
        <p:xfrm>
          <a:off x="461743" y="1271935"/>
          <a:ext cx="8265006" cy="487675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95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FG60C-SPF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FG600C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FG800C/1000C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FG3040B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FG3140B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18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FG3950B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 SFP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FG5001C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FG5101C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FG5003B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3787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755243"/>
              </p:ext>
            </p:extLst>
          </p:nvPr>
        </p:nvGraphicFramePr>
        <p:xfrm>
          <a:off x="427420" y="1340382"/>
          <a:ext cx="8052419" cy="3689140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FGT/FWF-20C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SP-FG20C-PA-XX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FGT/FWF-40C,</a:t>
                      </a:r>
                      <a:r>
                        <a:rPr lang="en-US" sz="1400" baseline="0" dirty="0" smtClean="0"/>
                        <a:t> 60C, 60D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SP-FG60C-PDC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FGT/FWF-80C, 60B, 50B, 30B Series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SP-FG80-PDC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FGT-200B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SP-FG310B-RPS</a:t>
                      </a:r>
                    </a:p>
                    <a:p>
                      <a:r>
                        <a:rPr lang="en-US" sz="1400" dirty="0" smtClean="0"/>
                        <a:t>FRPS-100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FGT-200B-POE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NIL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FGT-310B,300C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SP-FG310B-RPS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FGT-311B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FGT-600C, 800C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SP-FG600C-PS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FGT-620B,</a:t>
                      </a:r>
                      <a:r>
                        <a:rPr lang="en-US" sz="1400" baseline="0" dirty="0" smtClean="0"/>
                        <a:t> 621B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SP-FG620B-RPS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FGT-1xxx above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(hot swappable)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12780097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FortiOS 5</a:t>
            </a:r>
            <a:endParaRPr lang="en-US" sz="3600" b="1" dirty="0"/>
          </a:p>
        </p:txBody>
      </p:sp>
      <p:pic>
        <p:nvPicPr>
          <p:cNvPr id="6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766" y="2806644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6821425"/>
      </p:ext>
    </p:extLst>
  </p:cSld>
  <p:clrMapOvr>
    <a:masterClrMapping/>
  </p:clrMapOvr>
  <p:transition xmlns:p14="http://schemas.microsoft.com/office/powerpoint/2010/main">
    <p:wipe dir="r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Supported Platform</a:t>
            </a:r>
          </a:p>
        </p:txBody>
      </p:sp>
      <p:cxnSp>
        <p:nvCxnSpPr>
          <p:cNvPr id="72706" name="Straight Connector 6"/>
          <p:cNvCxnSpPr>
            <a:cxnSpLocks noChangeShapeType="1"/>
          </p:cNvCxnSpPr>
          <p:nvPr/>
        </p:nvCxnSpPr>
        <p:spPr bwMode="auto">
          <a:xfrm>
            <a:off x="466725" y="2133600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2707" name="Picture 52" descr="Small-Appliance_Lt-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1295400"/>
            <a:ext cx="84931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373063" y="1828800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Desktop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11673" y="121842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FG/FWF-20C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FG/FWF-60C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FG/FWF-60D*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/FWF-80C(M)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FG-110/111C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0" name="Picture 22" descr="1U_Lt-s_x2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2251075"/>
            <a:ext cx="11287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1" name="Straight Connector 13"/>
          <p:cNvCxnSpPr>
            <a:cxnSpLocks noChangeShapeType="1"/>
          </p:cNvCxnSpPr>
          <p:nvPr/>
        </p:nvCxnSpPr>
        <p:spPr bwMode="auto">
          <a:xfrm>
            <a:off x="466725" y="3241675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2" name="TextBox 14"/>
          <p:cNvSpPr txBox="1">
            <a:spLocks noChangeArrowheads="1"/>
          </p:cNvSpPr>
          <p:nvPr/>
        </p:nvSpPr>
        <p:spPr bwMode="auto">
          <a:xfrm>
            <a:off x="373063" y="2936875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Mid Range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11673" y="2314761"/>
            <a:ext cx="6934200" cy="1077218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FG-100D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FG200B(POE)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FG310/311B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FG-600C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FG-620/621B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FG800C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FG1000C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FG1240B</a:t>
            </a:r>
          </a:p>
        </p:txBody>
      </p:sp>
      <p:cxnSp>
        <p:nvCxnSpPr>
          <p:cNvPr id="72714" name="Straight Connector 16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5" name="TextBox 18"/>
          <p:cNvSpPr txBox="1">
            <a:spLocks noChangeArrowheads="1"/>
          </p:cNvSpPr>
          <p:nvPr/>
        </p:nvSpPr>
        <p:spPr bwMode="auto">
          <a:xfrm>
            <a:off x="373063" y="40528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3000 Series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11673" y="340341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FG-3016B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FG-3140B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-3240C*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FG-3600C*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-3810A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FG-3950/51B</a:t>
            </a: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7" name="Picture 43" descr="2U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88" y="3340100"/>
            <a:ext cx="11223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8" name="Straight Connector 21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9" name="Straight Connector 22"/>
          <p:cNvCxnSpPr>
            <a:cxnSpLocks noChangeShapeType="1"/>
          </p:cNvCxnSpPr>
          <p:nvPr/>
        </p:nvCxnSpPr>
        <p:spPr bwMode="auto">
          <a:xfrm>
            <a:off x="466725" y="50688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0" name="TextBox 23"/>
          <p:cNvSpPr txBox="1">
            <a:spLocks noChangeArrowheads="1"/>
          </p:cNvSpPr>
          <p:nvPr/>
        </p:nvSpPr>
        <p:spPr bwMode="auto">
          <a:xfrm>
            <a:off x="373063" y="47640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5000 Series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11673" y="4548969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FG-5001A-SW/</a:t>
            </a:r>
            <a:r>
              <a:rPr lang="en-US" sz="1600" b="1" dirty="0" smtClean="0"/>
              <a:t>DW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5001B/C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5101C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27" name="Picture 26" descr="FS-5003A_F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25" y="4595813"/>
            <a:ext cx="1317625" cy="1206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23" name="Picture 3" descr="FortiGate-VM_Icon2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3" y="5153025"/>
            <a:ext cx="104457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4" name="TextBox 28"/>
          <p:cNvSpPr txBox="1">
            <a:spLocks noChangeArrowheads="1"/>
          </p:cNvSpPr>
          <p:nvPr/>
        </p:nvSpPr>
        <p:spPr bwMode="auto">
          <a:xfrm>
            <a:off x="373063" y="5902325"/>
            <a:ext cx="15462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FortiGate-VM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811673" y="5272357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VM64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26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100" y="90488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7" name="TextBox 1"/>
          <p:cNvSpPr txBox="1">
            <a:spLocks noChangeArrowheads="1"/>
          </p:cNvSpPr>
          <p:nvPr/>
        </p:nvSpPr>
        <p:spPr bwMode="auto">
          <a:xfrm>
            <a:off x="7059613" y="58578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Available on patch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releases</a:t>
            </a:r>
            <a:endParaRPr lang="en-US" sz="1000" dirty="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530267"/>
      </p:ext>
    </p:extLst>
  </p:cSld>
  <p:clrMapOvr>
    <a:masterClrMapping/>
  </p:clrMapOvr>
  <p:transition xmlns:p14="http://schemas.microsoft.com/office/powerpoint/2010/main">
    <p:wipe dir="r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sp>
        <p:nvSpPr>
          <p:cNvPr id="97283" name="TextBox 4"/>
          <p:cNvSpPr txBox="1">
            <a:spLocks noChangeArrowheads="1"/>
          </p:cNvSpPr>
          <p:nvPr/>
        </p:nvSpPr>
        <p:spPr bwMode="auto">
          <a:xfrm>
            <a:off x="489597" y="6314161"/>
            <a:ext cx="55165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*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Requires </a:t>
            </a:r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FMG/FAZ, FortiCloud for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Monitoring</a:t>
            </a:r>
          </a:p>
          <a:p>
            <a:pPr eaLnBrk="1" hangingPunct="1"/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** Requires hardware unit with Local Storage</a:t>
            </a: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3225365"/>
              </p:ext>
            </p:extLst>
          </p:nvPr>
        </p:nvGraphicFramePr>
        <p:xfrm>
          <a:off x="470855" y="1210493"/>
          <a:ext cx="8077197" cy="495299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FG/FWF-60C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FG/FWF-60CD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FG/FWF-80C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Client Reputation*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Disk Logging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CLI**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Identity Based Policies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SSL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Inspection</a:t>
                      </a:r>
                      <a:endParaRPr lang="en-US" sz="14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SSL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Offloading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Endpoint Control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SSH Proxy</a:t>
                      </a:r>
                      <a:endParaRPr lang="en-US" sz="14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Traffic Shaping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DLP Fingerprint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VLAN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WAN Opt. / Web Cache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CLI**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Wireless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Controller</a:t>
                      </a:r>
                      <a:endParaRPr lang="en-US" sz="14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Vulnerability Scan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475564"/>
      </p:ext>
    </p:extLst>
  </p:cSld>
  <p:clrMapOvr>
    <a:masterClrMapping/>
  </p:clrMapOvr>
  <p:transition xmlns:p14="http://schemas.microsoft.com/office/powerpoint/2010/main"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1994605"/>
              </p:ext>
            </p:extLst>
          </p:nvPr>
        </p:nvGraphicFramePr>
        <p:xfrm>
          <a:off x="470855" y="1210493"/>
          <a:ext cx="8077197" cy="262127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FG/FWF-60C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FG/FWF-80C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HA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Ping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Remote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5665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DNS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Explicit Proxy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Dynamic Routing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VDOM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676052"/>
      </p:ext>
    </p:extLst>
  </p:cSld>
  <p:clrMapOvr>
    <a:masterClrMapping/>
  </p:clrMapOvr>
  <p:transition xmlns:p14="http://schemas.microsoft.com/office/powerpoint/2010/main"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3730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47863"/>
            <a:ext cx="14525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Box 22"/>
          <p:cNvSpPr txBox="1">
            <a:spLocks noChangeArrowheads="1"/>
          </p:cNvSpPr>
          <p:nvPr/>
        </p:nvSpPr>
        <p:spPr bwMode="auto">
          <a:xfrm>
            <a:off x="6850063" y="5791200"/>
            <a:ext cx="2293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cs typeface="Zapf Dingbats" charset="0"/>
                <a:sym typeface="Zapf Dingbats" charset="0"/>
              </a:rPr>
              <a:t>*Registration Required</a:t>
            </a:r>
          </a:p>
          <a:p>
            <a:pPr eaLnBrk="1" hangingPunct="1"/>
            <a:r>
              <a:rPr lang="en-US" sz="1000">
                <a:solidFill>
                  <a:srgbClr val="404040"/>
                </a:solidFill>
                <a:latin typeface="Helvetica 55 Roman" charset="0"/>
                <a:cs typeface="Zapf Dingbats" charset="0"/>
                <a:sym typeface="Zapf Dingbats" charset="0"/>
              </a:rPr>
              <a:t>** Available on selected Models</a:t>
            </a:r>
            <a:endParaRPr lang="en-US" sz="100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5100" y="144621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Included with FortiGate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DNS Service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DDNS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NTP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2 FortiTokenMobile License*</a:t>
            </a:r>
            <a:endParaRPr lang="en-US" sz="1800" dirty="0">
              <a:ea typeface="Zapf Dingbats"/>
              <a:cs typeface="Zapf Dingbats"/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FortiClient Endpoint License*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VDOMs License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FortiCloud Service (trial)*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1404938" y="4205288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FortiCare Subscription Required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sym typeface="Zapf Dingbats"/>
              </a:rPr>
              <a:t>Geography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BYOD Signatures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USB Modem DB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Vulnerability Scan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Firmware Update</a:t>
            </a:r>
          </a:p>
        </p:txBody>
      </p:sp>
      <p:sp>
        <p:nvSpPr>
          <p:cNvPr id="73734" name="Rectangle 23"/>
          <p:cNvSpPr>
            <a:spLocks noChangeArrowheads="1"/>
          </p:cNvSpPr>
          <p:nvPr/>
        </p:nvSpPr>
        <p:spPr bwMode="auto">
          <a:xfrm>
            <a:off x="5792788" y="251460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FortiTokenMobile License </a:t>
            </a:r>
            <a:endParaRPr lang="en-US" sz="1800">
              <a:solidFill>
                <a:srgbClr val="C00000"/>
              </a:solidFill>
            </a:endParaRPr>
          </a:p>
        </p:txBody>
      </p:sp>
      <p:pic>
        <p:nvPicPr>
          <p:cNvPr id="25" name="Picture 24" descr="Cloud-Blu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88" y="1500188"/>
            <a:ext cx="708025" cy="4714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538" y="1770063"/>
            <a:ext cx="263525" cy="333375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7" name="Rectangle 26"/>
          <p:cNvSpPr>
            <a:spLocks noChangeArrowheads="1"/>
          </p:cNvSpPr>
          <p:nvPr/>
        </p:nvSpPr>
        <p:spPr bwMode="auto">
          <a:xfrm>
            <a:off x="5792788" y="280352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Endpoint License** </a:t>
            </a:r>
          </a:p>
        </p:txBody>
      </p:sp>
      <p:sp>
        <p:nvSpPr>
          <p:cNvPr id="73738" name="Rectangle 27"/>
          <p:cNvSpPr>
            <a:spLocks noChangeArrowheads="1"/>
          </p:cNvSpPr>
          <p:nvPr/>
        </p:nvSpPr>
        <p:spPr bwMode="auto">
          <a:xfrm>
            <a:off x="5792788" y="309245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VDOM License** </a:t>
            </a:r>
          </a:p>
        </p:txBody>
      </p:sp>
      <p:sp>
        <p:nvSpPr>
          <p:cNvPr id="73739" name="Rectangle 28"/>
          <p:cNvSpPr>
            <a:spLocks noChangeArrowheads="1"/>
          </p:cNvSpPr>
          <p:nvPr/>
        </p:nvSpPr>
        <p:spPr bwMode="auto">
          <a:xfrm>
            <a:off x="5791200" y="3668713"/>
            <a:ext cx="33512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SMS Top-up</a:t>
            </a:r>
            <a:endParaRPr lang="en-US" sz="1800">
              <a:solidFill>
                <a:srgbClr val="C00000"/>
              </a:solidFill>
            </a:endParaRPr>
          </a:p>
        </p:txBody>
      </p:sp>
      <p:sp>
        <p:nvSpPr>
          <p:cNvPr id="73740" name="Rectangle 29"/>
          <p:cNvSpPr>
            <a:spLocks noChangeArrowheads="1"/>
          </p:cNvSpPr>
          <p:nvPr/>
        </p:nvSpPr>
        <p:spPr bwMode="auto">
          <a:xfrm>
            <a:off x="5792788" y="338137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FortiCloud Storage Top-up</a:t>
            </a:r>
            <a:endParaRPr lang="en-US" sz="1800">
              <a:solidFill>
                <a:srgbClr val="C00000"/>
              </a:solidFill>
            </a:endParaRPr>
          </a:p>
        </p:txBody>
      </p:sp>
      <p:cxnSp>
        <p:nvCxnSpPr>
          <p:cNvPr id="73741" name="Straight Connector 18"/>
          <p:cNvCxnSpPr>
            <a:cxnSpLocks noChangeShapeType="1"/>
          </p:cNvCxnSpPr>
          <p:nvPr/>
        </p:nvCxnSpPr>
        <p:spPr bwMode="auto">
          <a:xfrm>
            <a:off x="4953000" y="2743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2" name="Straight Connector 30"/>
          <p:cNvCxnSpPr>
            <a:cxnSpLocks noChangeShapeType="1"/>
          </p:cNvCxnSpPr>
          <p:nvPr/>
        </p:nvCxnSpPr>
        <p:spPr bwMode="auto">
          <a:xfrm>
            <a:off x="5105400" y="2971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3" name="Straight Connector 43"/>
          <p:cNvCxnSpPr>
            <a:cxnSpLocks noChangeShapeType="1"/>
          </p:cNvCxnSpPr>
          <p:nvPr/>
        </p:nvCxnSpPr>
        <p:spPr bwMode="auto">
          <a:xfrm>
            <a:off x="3886200" y="3276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4" name="Straight Connector 45"/>
          <p:cNvCxnSpPr>
            <a:cxnSpLocks noChangeShapeType="1"/>
          </p:cNvCxnSpPr>
          <p:nvPr/>
        </p:nvCxnSpPr>
        <p:spPr bwMode="auto">
          <a:xfrm>
            <a:off x="4648200" y="3581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45" name="TextBox 51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654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363" y="5145088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3903663"/>
            <a:ext cx="8667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488" y="4075113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5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275" y="2719388"/>
            <a:ext cx="8540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4758" name="Picture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1508125"/>
            <a:ext cx="855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4363" y="1897063"/>
            <a:ext cx="393700" cy="493712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5225" y="1419225"/>
            <a:ext cx="3659188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AV Subscription</a:t>
            </a:r>
            <a:endParaRPr lang="en-US" sz="2000" b="1" dirty="0"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Botnet IP reputation DB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FortiGuard Analytics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AV signatures</a:t>
            </a:r>
          </a:p>
        </p:txBody>
      </p:sp>
      <p:pic>
        <p:nvPicPr>
          <p:cNvPr id="32" name="Picture 31" descr="Fortinet_Shield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3725" y="3130550"/>
            <a:ext cx="392113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2435225" y="2654300"/>
            <a:ext cx="5093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Web Filter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DNS Based </a:t>
            </a:r>
            <a:r>
              <a:rPr lang="en-US" sz="1400" b="1" dirty="0">
                <a:sym typeface="Zapf Dingbats"/>
              </a:rPr>
              <a:t>Web Categories Filtering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</a:t>
            </a:r>
            <a:r>
              <a:rPr lang="en-US" sz="1400" dirty="0" smtClean="0">
                <a:sym typeface="Zapf Dingbats"/>
              </a:rPr>
              <a:t>Web Categories DB</a:t>
            </a:r>
            <a:endParaRPr lang="en-US" sz="1400" dirty="0">
              <a:sym typeface="Zapf Dingbats"/>
            </a:endParaRPr>
          </a:p>
        </p:txBody>
      </p:sp>
      <p:pic>
        <p:nvPicPr>
          <p:cNvPr id="36" name="Picture 3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4481513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2435225" y="4003675"/>
            <a:ext cx="42862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IPS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IPS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Application Control Signature Updates</a:t>
            </a:r>
            <a:endParaRPr lang="en-US" sz="1400" dirty="0">
              <a:ea typeface="Zapf Dingbats"/>
              <a:cs typeface="Zapf Dingbats"/>
              <a:sym typeface="Zapf Dingbats"/>
            </a:endParaRPr>
          </a:p>
        </p:txBody>
      </p:sp>
      <p:pic>
        <p:nvPicPr>
          <p:cNvPr id="41" name="Picture 40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3888" y="5600700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428875" y="5122863"/>
            <a:ext cx="4949825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Anti-spam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ea typeface="Zapf Dingbats"/>
                <a:cs typeface="Zapf Dingbats"/>
                <a:sym typeface="Zapf Dingbats"/>
              </a:rPr>
              <a:t>Anti-spam Services</a:t>
            </a:r>
          </a:p>
        </p:txBody>
      </p:sp>
      <p:sp>
        <p:nvSpPr>
          <p:cNvPr id="74767" name="TextBox 43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4601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P_Icon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702" y="2971799"/>
            <a:ext cx="1081869" cy="80207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FortiAP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7068656"/>
      </p:ext>
    </p:extLst>
  </p:cSld>
  <p:clrMapOvr>
    <a:masterClrMapping/>
  </p:clrMapOvr>
  <p:transition xmlns:p14="http://schemas.microsoft.com/office/powerpoint/2010/main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/>
              <a:t>FortiGate: Integrated Architecture</a:t>
            </a: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2608274" y="3783553"/>
            <a:ext cx="6126480" cy="57785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Purpose-Built Hardware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2608274" y="3125873"/>
            <a:ext cx="6126480" cy="577850"/>
          </a:xfrm>
          <a:prstGeom prst="flowChartAlternateProcess">
            <a:avLst/>
          </a:prstGeom>
          <a:solidFill>
            <a:schemeClr val="tx2">
              <a:lumMod val="75000"/>
              <a:lumOff val="25000"/>
            </a:schemeClr>
          </a:solidFill>
          <a:ln w="9525">
            <a:solidFill>
              <a:srgbClr val="C8C8C8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Specialized</a:t>
            </a:r>
            <a:r>
              <a:rPr lang="en-US" dirty="0">
                <a:ea typeface="ＭＳ Ｐゴシック" pitchFamily="-107" charset="-128"/>
                <a:cs typeface="Arial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OS</a:t>
            </a:r>
          </a:p>
        </p:txBody>
      </p:sp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680717" y="2329444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Firewall</a:t>
            </a: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267049" y="1955980"/>
            <a:ext cx="2239668" cy="1051729"/>
          </a:xfrm>
          <a:prstGeom prst="homePlate">
            <a:avLst>
              <a:gd name="adj" fmla="val 17936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Fully Integrated 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Security &amp; </a:t>
            </a:r>
            <a:r>
              <a:rPr lang="en-US" sz="1200" b="1" dirty="0" smtClean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Networking </a:t>
            </a:r>
            <a:endParaRPr lang="en-US" sz="1200" b="1" dirty="0">
              <a:solidFill>
                <a:schemeClr val="tx2"/>
              </a:solidFill>
              <a:latin typeface="Helvetica 45 Light"/>
              <a:ea typeface="ＭＳ Ｐゴシック" pitchFamily="-107" charset="-128"/>
              <a:cs typeface="Arial" pitchFamily="34" charset="0"/>
            </a:endParaRPr>
          </a:p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Technologies</a:t>
            </a:r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auto">
          <a:xfrm>
            <a:off x="267049" y="3148098"/>
            <a:ext cx="2239668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+mn-cs"/>
              </a:rPr>
              <a:t>Hardened Platform</a:t>
            </a:r>
          </a:p>
        </p:txBody>
      </p:sp>
      <p:sp>
        <p:nvSpPr>
          <p:cNvPr id="20" name="AutoShape 8"/>
          <p:cNvSpPr>
            <a:spLocks noChangeArrowheads="1"/>
          </p:cNvSpPr>
          <p:nvPr/>
        </p:nvSpPr>
        <p:spPr bwMode="auto">
          <a:xfrm>
            <a:off x="267049" y="3805778"/>
            <a:ext cx="2239668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High Performance</a:t>
            </a:r>
          </a:p>
        </p:txBody>
      </p:sp>
      <p:sp>
        <p:nvSpPr>
          <p:cNvPr id="21" name="AutoShape 9"/>
          <p:cNvSpPr>
            <a:spLocks noChangeArrowheads="1"/>
          </p:cNvSpPr>
          <p:nvPr/>
        </p:nvSpPr>
        <p:spPr bwMode="auto">
          <a:xfrm>
            <a:off x="267049" y="1347122"/>
            <a:ext cx="2239668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Real-Time Protection</a:t>
            </a:r>
          </a:p>
        </p:txBody>
      </p:sp>
      <p:sp>
        <p:nvSpPr>
          <p:cNvPr id="22" name="AutoShape 19"/>
          <p:cNvSpPr>
            <a:spLocks noChangeArrowheads="1"/>
          </p:cNvSpPr>
          <p:nvPr/>
        </p:nvSpPr>
        <p:spPr bwMode="auto">
          <a:xfrm>
            <a:off x="6983897" y="2329444"/>
            <a:ext cx="1599995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Traffic Shaping</a:t>
            </a:r>
          </a:p>
        </p:txBody>
      </p:sp>
      <p:sp>
        <p:nvSpPr>
          <p:cNvPr id="23" name="AutoShape 20"/>
          <p:cNvSpPr>
            <a:spLocks noChangeArrowheads="1"/>
          </p:cNvSpPr>
          <p:nvPr/>
        </p:nvSpPr>
        <p:spPr bwMode="auto">
          <a:xfrm>
            <a:off x="3776719" y="2329444"/>
            <a:ext cx="813816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VPN</a:t>
            </a:r>
          </a:p>
        </p:txBody>
      </p:sp>
      <p:sp>
        <p:nvSpPr>
          <p:cNvPr id="24" name="AutoShape 25"/>
          <p:cNvSpPr>
            <a:spLocks noChangeArrowheads="1"/>
          </p:cNvSpPr>
          <p:nvPr/>
        </p:nvSpPr>
        <p:spPr bwMode="auto">
          <a:xfrm>
            <a:off x="4730199" y="2695731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SSL Insp</a:t>
            </a:r>
          </a:p>
        </p:txBody>
      </p:sp>
      <p:sp>
        <p:nvSpPr>
          <p:cNvPr id="25" name="AutoShape 26"/>
          <p:cNvSpPr>
            <a:spLocks noChangeArrowheads="1"/>
          </p:cNvSpPr>
          <p:nvPr/>
        </p:nvSpPr>
        <p:spPr bwMode="auto">
          <a:xfrm>
            <a:off x="4680697" y="2329444"/>
            <a:ext cx="813816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DLP</a:t>
            </a:r>
          </a:p>
        </p:txBody>
      </p:sp>
      <p:sp>
        <p:nvSpPr>
          <p:cNvPr id="26" name="AutoShape 27"/>
          <p:cNvSpPr>
            <a:spLocks noChangeArrowheads="1"/>
          </p:cNvSpPr>
          <p:nvPr/>
        </p:nvSpPr>
        <p:spPr bwMode="auto">
          <a:xfrm>
            <a:off x="5584675" y="2329444"/>
            <a:ext cx="1309059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WAN Opt</a:t>
            </a:r>
          </a:p>
        </p:txBody>
      </p:sp>
      <p:sp>
        <p:nvSpPr>
          <p:cNvPr id="27" name="AutoShape 14"/>
          <p:cNvSpPr>
            <a:spLocks noChangeArrowheads="1"/>
          </p:cNvSpPr>
          <p:nvPr/>
        </p:nvSpPr>
        <p:spPr bwMode="auto">
          <a:xfrm flipV="1">
            <a:off x="7986713" y="1709135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28" name="AutoShape 15"/>
          <p:cNvSpPr>
            <a:spLocks noChangeArrowheads="1"/>
          </p:cNvSpPr>
          <p:nvPr/>
        </p:nvSpPr>
        <p:spPr bwMode="auto">
          <a:xfrm flipV="1">
            <a:off x="6942138" y="1709135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30" name="AutoShape 16"/>
          <p:cNvSpPr>
            <a:spLocks noChangeArrowheads="1"/>
          </p:cNvSpPr>
          <p:nvPr/>
        </p:nvSpPr>
        <p:spPr bwMode="auto">
          <a:xfrm flipV="1">
            <a:off x="5905500" y="1709135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31" name="AutoShape 17"/>
          <p:cNvSpPr>
            <a:spLocks noChangeArrowheads="1"/>
          </p:cNvSpPr>
          <p:nvPr/>
        </p:nvSpPr>
        <p:spPr bwMode="auto">
          <a:xfrm flipV="1">
            <a:off x="4873625" y="1709135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32" name="AutoShape 14"/>
          <p:cNvSpPr>
            <a:spLocks noChangeArrowheads="1"/>
          </p:cNvSpPr>
          <p:nvPr/>
        </p:nvSpPr>
        <p:spPr bwMode="auto">
          <a:xfrm flipV="1">
            <a:off x="3830638" y="1707548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33" name="AutoShape 14"/>
          <p:cNvSpPr>
            <a:spLocks noChangeArrowheads="1"/>
          </p:cNvSpPr>
          <p:nvPr/>
        </p:nvSpPr>
        <p:spPr bwMode="auto">
          <a:xfrm flipV="1">
            <a:off x="3036888" y="1718660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34" name="AutoShape 18"/>
          <p:cNvSpPr>
            <a:spLocks noChangeArrowheads="1"/>
          </p:cNvSpPr>
          <p:nvPr/>
        </p:nvSpPr>
        <p:spPr bwMode="auto">
          <a:xfrm>
            <a:off x="2608274" y="1325691"/>
            <a:ext cx="6126480" cy="576263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000">
                <a:solidFill>
                  <a:schemeClr val="bg1"/>
                </a:solidFill>
                <a:ea typeface="Arial" charset="0"/>
                <a:cs typeface="Arial" charset="0"/>
              </a:rPr>
              <a:t>FortiGuard™ Updates</a:t>
            </a:r>
          </a:p>
        </p:txBody>
      </p:sp>
      <p:sp>
        <p:nvSpPr>
          <p:cNvPr id="35" name="AutoShape 5"/>
          <p:cNvSpPr>
            <a:spLocks noChangeArrowheads="1"/>
          </p:cNvSpPr>
          <p:nvPr/>
        </p:nvSpPr>
        <p:spPr bwMode="auto">
          <a:xfrm>
            <a:off x="2674621" y="2695731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WLAN</a:t>
            </a:r>
          </a:p>
        </p:txBody>
      </p:sp>
      <p:sp>
        <p:nvSpPr>
          <p:cNvPr id="36" name="AutoShape 19"/>
          <p:cNvSpPr>
            <a:spLocks noChangeArrowheads="1"/>
          </p:cNvSpPr>
          <p:nvPr/>
        </p:nvSpPr>
        <p:spPr bwMode="auto">
          <a:xfrm>
            <a:off x="6977801" y="2695731"/>
            <a:ext cx="1599995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Load Balancing</a:t>
            </a:r>
          </a:p>
        </p:txBody>
      </p:sp>
      <p:sp>
        <p:nvSpPr>
          <p:cNvPr id="48" name="AutoShape 20"/>
          <p:cNvSpPr>
            <a:spLocks noChangeArrowheads="1"/>
          </p:cNvSpPr>
          <p:nvPr/>
        </p:nvSpPr>
        <p:spPr bwMode="auto">
          <a:xfrm>
            <a:off x="3798422" y="2695731"/>
            <a:ext cx="813816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VoIP</a:t>
            </a:r>
          </a:p>
        </p:txBody>
      </p:sp>
      <p:sp>
        <p:nvSpPr>
          <p:cNvPr id="49" name="AutoShape 25"/>
          <p:cNvSpPr>
            <a:spLocks noChangeArrowheads="1"/>
          </p:cNvSpPr>
          <p:nvPr/>
        </p:nvSpPr>
        <p:spPr bwMode="auto">
          <a:xfrm>
            <a:off x="5854000" y="2695731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HA</a:t>
            </a:r>
          </a:p>
        </p:txBody>
      </p:sp>
      <p:sp>
        <p:nvSpPr>
          <p:cNvPr id="50" name="AutoShape 8"/>
          <p:cNvSpPr>
            <a:spLocks noChangeArrowheads="1"/>
          </p:cNvSpPr>
          <p:nvPr/>
        </p:nvSpPr>
        <p:spPr bwMode="auto">
          <a:xfrm>
            <a:off x="267049" y="4467194"/>
            <a:ext cx="2239668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Support and Services</a:t>
            </a:r>
          </a:p>
        </p:txBody>
      </p:sp>
      <p:sp>
        <p:nvSpPr>
          <p:cNvPr id="51" name="AutoShape 3"/>
          <p:cNvSpPr>
            <a:spLocks noChangeArrowheads="1"/>
          </p:cNvSpPr>
          <p:nvPr/>
        </p:nvSpPr>
        <p:spPr bwMode="auto">
          <a:xfrm>
            <a:off x="2608274" y="4444969"/>
            <a:ext cx="3017520" cy="577850"/>
          </a:xfrm>
          <a:prstGeom prst="flowChartAlternateProcess">
            <a:avLst/>
          </a:prstGeom>
          <a:solidFill>
            <a:schemeClr val="tx1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FortiCare™</a:t>
            </a:r>
          </a:p>
        </p:txBody>
      </p:sp>
      <p:sp>
        <p:nvSpPr>
          <p:cNvPr id="52" name="AutoShape 3"/>
          <p:cNvSpPr>
            <a:spLocks noChangeArrowheads="1"/>
          </p:cNvSpPr>
          <p:nvPr/>
        </p:nvSpPr>
        <p:spPr bwMode="auto">
          <a:xfrm>
            <a:off x="5723330" y="4444969"/>
            <a:ext cx="3017520" cy="577850"/>
          </a:xfrm>
          <a:prstGeom prst="flowChartAlternateProcess">
            <a:avLst/>
          </a:prstGeom>
          <a:solidFill>
            <a:schemeClr val="tx1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FortiGuard Labs</a:t>
            </a:r>
          </a:p>
        </p:txBody>
      </p:sp>
      <p:pic>
        <p:nvPicPr>
          <p:cNvPr id="53" name="Picture 52" descr="FortiASIC_Ic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8125" y="3898298"/>
            <a:ext cx="4191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</p:spPr>
      </p:pic>
      <p:pic>
        <p:nvPicPr>
          <p:cNvPr id="54" name="Picture 53" descr="FortiOS_Icon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6538" y="3244248"/>
            <a:ext cx="420687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</p:spPr>
      </p:pic>
      <p:sp>
        <p:nvSpPr>
          <p:cNvPr id="55" name="AutoShape 21"/>
          <p:cNvSpPr>
            <a:spLocks noChangeArrowheads="1"/>
          </p:cNvSpPr>
          <p:nvPr/>
        </p:nvSpPr>
        <p:spPr bwMode="auto">
          <a:xfrm>
            <a:off x="2682608" y="1991174"/>
            <a:ext cx="850392" cy="281144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AV</a:t>
            </a:r>
          </a:p>
        </p:txBody>
      </p:sp>
      <p:sp>
        <p:nvSpPr>
          <p:cNvPr id="56" name="AutoShape 22"/>
          <p:cNvSpPr>
            <a:spLocks noChangeArrowheads="1"/>
          </p:cNvSpPr>
          <p:nvPr/>
        </p:nvSpPr>
        <p:spPr bwMode="auto">
          <a:xfrm>
            <a:off x="3603263" y="1991174"/>
            <a:ext cx="850392" cy="281144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IPS</a:t>
            </a:r>
          </a:p>
        </p:txBody>
      </p:sp>
      <p:sp>
        <p:nvSpPr>
          <p:cNvPr id="57" name="AutoShape 23"/>
          <p:cNvSpPr>
            <a:spLocks noChangeArrowheads="1"/>
          </p:cNvSpPr>
          <p:nvPr/>
        </p:nvSpPr>
        <p:spPr bwMode="auto">
          <a:xfrm>
            <a:off x="5600021" y="1979346"/>
            <a:ext cx="963475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Antispam</a:t>
            </a:r>
          </a:p>
        </p:txBody>
      </p:sp>
      <p:sp>
        <p:nvSpPr>
          <p:cNvPr id="58" name="AutoShape 24"/>
          <p:cNvSpPr>
            <a:spLocks noChangeArrowheads="1"/>
          </p:cNvSpPr>
          <p:nvPr/>
        </p:nvSpPr>
        <p:spPr bwMode="auto">
          <a:xfrm>
            <a:off x="4523918" y="1979346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Web Filter</a:t>
            </a:r>
          </a:p>
        </p:txBody>
      </p:sp>
      <p:sp>
        <p:nvSpPr>
          <p:cNvPr id="59" name="AutoShape 31"/>
          <p:cNvSpPr>
            <a:spLocks noChangeArrowheads="1"/>
          </p:cNvSpPr>
          <p:nvPr/>
        </p:nvSpPr>
        <p:spPr bwMode="auto">
          <a:xfrm>
            <a:off x="6633759" y="1979346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App Ctrl</a:t>
            </a:r>
          </a:p>
        </p:txBody>
      </p:sp>
      <p:sp>
        <p:nvSpPr>
          <p:cNvPr id="60" name="AutoShape 21"/>
          <p:cNvSpPr>
            <a:spLocks noChangeArrowheads="1"/>
          </p:cNvSpPr>
          <p:nvPr/>
        </p:nvSpPr>
        <p:spPr bwMode="auto">
          <a:xfrm>
            <a:off x="7709862" y="1988546"/>
            <a:ext cx="850392" cy="2864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VM</a:t>
            </a:r>
          </a:p>
        </p:txBody>
      </p:sp>
      <p:sp>
        <p:nvSpPr>
          <p:cNvPr id="61" name="AutoShape 33"/>
          <p:cNvSpPr>
            <a:spLocks noChangeArrowheads="1"/>
          </p:cNvSpPr>
          <p:nvPr/>
        </p:nvSpPr>
        <p:spPr bwMode="auto">
          <a:xfrm>
            <a:off x="673100" y="5120792"/>
            <a:ext cx="7688263" cy="1045759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49001"/>
                </a:schemeClr>
              </a:gs>
            </a:gsLst>
            <a:lin ang="5400000" scaled="1"/>
          </a:gradFill>
          <a:ln w="285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marL="627063" lvl="1" indent="-169863" eaLnBrk="0" hangingPunct="0">
              <a:lnSpc>
                <a:spcPct val="150000"/>
              </a:lnSpc>
              <a:buFont typeface="Arial" charset="0"/>
              <a:buChar char="•"/>
            </a:pPr>
            <a:r>
              <a:rPr lang="en-US" sz="2000" dirty="0"/>
              <a:t>Purpose-built to deliver overlapping, complementary security </a:t>
            </a:r>
          </a:p>
          <a:p>
            <a:pPr marL="627063" lvl="1" indent="-169863" eaLnBrk="0" hangingPunct="0">
              <a:lnSpc>
                <a:spcPct val="150000"/>
              </a:lnSpc>
              <a:buFont typeface="Arial" charset="0"/>
              <a:buChar char="•"/>
            </a:pPr>
            <a:r>
              <a:rPr lang="en-US" sz="2000" dirty="0"/>
              <a:t>Provides both flexibility &amp; defense-in-depth capabilities</a:t>
            </a:r>
          </a:p>
        </p:txBody>
      </p:sp>
    </p:spTree>
    <p:extLst>
      <p:ext uri="{BB962C8B-B14F-4D97-AF65-F5344CB8AC3E}">
        <p14:creationId xmlns:p14="http://schemas.microsoft.com/office/powerpoint/2010/main" val="189893549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0035203"/>
              </p:ext>
            </p:extLst>
          </p:nvPr>
        </p:nvGraphicFramePr>
        <p:xfrm>
          <a:off x="0" y="1122759"/>
          <a:ext cx="9144000" cy="5160794"/>
        </p:xfrm>
        <a:graphic>
          <a:graphicData uri="http://schemas.openxmlformats.org/drawingml/2006/table">
            <a:tbl>
              <a:tblPr firstCol="1">
                <a:tableStyleId>{D113A9D2-9D6B-4929-AA2D-F23B5EE8CBE7}</a:tableStyleId>
              </a:tblPr>
              <a:tblGrid>
                <a:gridCol w="1720487"/>
                <a:gridCol w="646336"/>
                <a:gridCol w="508187"/>
                <a:gridCol w="1925590"/>
                <a:gridCol w="1458687"/>
                <a:gridCol w="2884713"/>
              </a:tblGrid>
              <a:tr h="79804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Resiliency</a:t>
                      </a:r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Throughput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Dual Radio</a:t>
                      </a: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Dual Band</a:t>
                      </a: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49003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8771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Single Radio</a:t>
                      </a:r>
                    </a:p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24593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vert="vert27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694216">
                <a:tc gridSpan="3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Remote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FortiAP Product Family</a:t>
            </a:r>
            <a:endParaRPr lang="en-US" dirty="0"/>
          </a:p>
        </p:txBody>
      </p:sp>
      <p:grpSp>
        <p:nvGrpSpPr>
          <p:cNvPr id="7" name="Group 26"/>
          <p:cNvGrpSpPr/>
          <p:nvPr/>
        </p:nvGrpSpPr>
        <p:grpSpPr>
          <a:xfrm>
            <a:off x="6248400" y="2667000"/>
            <a:ext cx="2645454" cy="954306"/>
            <a:chOff x="6204856" y="2197675"/>
            <a:chExt cx="2645454" cy="954306"/>
          </a:xfrm>
        </p:grpSpPr>
        <p:pic>
          <p:nvPicPr>
            <p:cNvPr id="3075" name="Picture 3" descr="C:\Users\ksaraf\Downloads\FAP-221B-GLAM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52656" y="2197675"/>
              <a:ext cx="1197654" cy="954306"/>
            </a:xfrm>
            <a:prstGeom prst="rect">
              <a:avLst/>
            </a:prstGeom>
            <a:noFill/>
            <a:effectLst>
              <a:outerShdw blurRad="127000" dist="63500" dir="2700000" algn="tl" rotWithShape="0">
                <a:srgbClr val="000000">
                  <a:alpha val="45000"/>
                </a:srgbClr>
              </a:outerShdw>
            </a:effectLst>
          </p:spPr>
        </p:pic>
        <p:sp>
          <p:nvSpPr>
            <p:cNvPr id="20" name="TextBox 19"/>
            <p:cNvSpPr txBox="1"/>
            <p:nvPr/>
          </p:nvSpPr>
          <p:spPr>
            <a:xfrm>
              <a:off x="6204856" y="2449286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FAP-221B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pic>
        <p:nvPicPr>
          <p:cNvPr id="6" name="Picture 2" descr="C:\Users\hkarimi\AppData\Local\Microsoft\Windows\Temporary Internet Files\Low\Content.IE5\RN1J0MB2\FAP-222B_Lt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959449">
            <a:off x="5082982" y="2225381"/>
            <a:ext cx="1456959" cy="739832"/>
          </a:xfrm>
          <a:prstGeom prst="rect">
            <a:avLst/>
          </a:prstGeom>
          <a:ln>
            <a:noFill/>
          </a:ln>
          <a:effectLst>
            <a:outerShdw blurRad="127000" dist="63500" dir="2700000" algn="tl" rotWithShape="0">
              <a:srgbClr val="333333">
                <a:alpha val="45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4800600" y="3124200"/>
            <a:ext cx="1075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FAP-222B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48400" y="1380017"/>
            <a:ext cx="1236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FAP-320B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1066800"/>
            <a:ext cx="1491344" cy="931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grpSp>
        <p:nvGrpSpPr>
          <p:cNvPr id="11" name="Group 25"/>
          <p:cNvGrpSpPr/>
          <p:nvPr/>
        </p:nvGrpSpPr>
        <p:grpSpPr>
          <a:xfrm>
            <a:off x="6248400" y="1676400"/>
            <a:ext cx="2689805" cy="1219200"/>
            <a:chOff x="6204856" y="1503363"/>
            <a:chExt cx="2689805" cy="1219200"/>
          </a:xfrm>
        </p:grpSpPr>
        <p:sp>
          <p:nvSpPr>
            <p:cNvPr id="22" name="TextBox 21"/>
            <p:cNvSpPr txBox="1"/>
            <p:nvPr/>
          </p:nvSpPr>
          <p:spPr>
            <a:xfrm>
              <a:off x="6204856" y="2013858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FAP-223B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  <p:pic>
          <p:nvPicPr>
            <p:cNvPr id="3074" name="Picture 2" descr="C:\Users\ksaraf\Downloads\FAP-223B-GLAM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32689" y="1503363"/>
              <a:ext cx="1361972" cy="1219200"/>
            </a:xfrm>
            <a:prstGeom prst="rect">
              <a:avLst/>
            </a:prstGeom>
            <a:noFill/>
            <a:effectLst>
              <a:outerShdw blurRad="127000" dist="63500" dir="2700000" algn="tl" rotWithShape="0">
                <a:srgbClr val="000000">
                  <a:alpha val="45000"/>
                </a:srgbClr>
              </a:outerShdw>
            </a:effectLst>
          </p:spPr>
        </p:pic>
      </p:grpSp>
      <p:pic>
        <p:nvPicPr>
          <p:cNvPr id="3079" name="Picture 7" descr="C:\Users\ksaraf\Downloads\FAP-112B_Rt-Up (1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0200" y="4157716"/>
            <a:ext cx="838200" cy="1204323"/>
          </a:xfrm>
          <a:prstGeom prst="rect">
            <a:avLst/>
          </a:prstGeom>
          <a:noFill/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32" name="TextBox 31"/>
          <p:cNvSpPr txBox="1"/>
          <p:nvPr/>
        </p:nvSpPr>
        <p:spPr>
          <a:xfrm>
            <a:off x="4800600" y="5181600"/>
            <a:ext cx="1075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FAP-112B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3080" name="Picture 8" descr="C:\Users\ksaraf\Downloads\FAP-11C-Lt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62400" y="4953000"/>
            <a:ext cx="858682" cy="803491"/>
          </a:xfrm>
          <a:prstGeom prst="rect">
            <a:avLst/>
          </a:prstGeom>
          <a:noFill/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33" name="TextBox 32"/>
          <p:cNvSpPr txBox="1"/>
          <p:nvPr/>
        </p:nvSpPr>
        <p:spPr>
          <a:xfrm>
            <a:off x="2895600" y="5105400"/>
            <a:ext cx="1104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FAP-11C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4" name="Picture 13" descr="FSW-28C-GLA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3352800"/>
            <a:ext cx="1473052" cy="724521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2895600" y="3962400"/>
            <a:ext cx="1121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FAP-28C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5" name="Picture 14" descr="FAP-14C-GLA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4191000"/>
            <a:ext cx="1232889" cy="813804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2895600" y="4648200"/>
            <a:ext cx="1121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FAP-14C</a:t>
            </a:r>
            <a:endParaRPr lang="en-US" sz="1800" dirty="0">
              <a:solidFill>
                <a:srgbClr val="0B0B0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1268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63" y="1211101"/>
            <a:ext cx="2699438" cy="2622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155" y="1187583"/>
            <a:ext cx="1095722" cy="2504508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4223036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Integrated AC</a:t>
                      </a: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28183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P-14C_Bk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48"/>
          <a:stretch/>
        </p:blipFill>
        <p:spPr>
          <a:xfrm>
            <a:off x="3429000" y="2514600"/>
            <a:ext cx="3352800" cy="1026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-14C</a:t>
            </a:r>
            <a:endParaRPr lang="en-US" dirty="0"/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580801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</a:t>
            </a:r>
            <a:r>
              <a:rPr lang="en-US" sz="1200" dirty="0"/>
              <a:t>x FE </a:t>
            </a:r>
            <a:r>
              <a:rPr lang="en-US" sz="1200" dirty="0" smtClean="0"/>
              <a:t>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 x FE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 descr="FAP-14C_Ft-to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676400"/>
            <a:ext cx="3352800" cy="183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9372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-28C</a:t>
            </a:r>
            <a:endParaRPr lang="en-US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4071890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 descr="FAP-28C-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219200"/>
            <a:ext cx="5029200" cy="1245187"/>
          </a:xfrm>
          <a:prstGeom prst="rect">
            <a:avLst/>
          </a:prstGeom>
        </p:spPr>
      </p:pic>
      <p:pic>
        <p:nvPicPr>
          <p:cNvPr id="4" name="Picture 3" descr="FAP-28C-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362200"/>
            <a:ext cx="5029200" cy="1245187"/>
          </a:xfrm>
          <a:prstGeom prst="rect">
            <a:avLst/>
          </a:prstGeom>
        </p:spPr>
      </p:pic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</a:t>
            </a:r>
            <a:r>
              <a:rPr lang="en-US" sz="1200" dirty="0"/>
              <a:t>x </a:t>
            </a:r>
            <a:r>
              <a:rPr lang="en-US" sz="1200" dirty="0" smtClean="0"/>
              <a:t>GE RJ45 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 x GE RJ45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44420100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84" y="1038548"/>
            <a:ext cx="2067993" cy="29710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591" y="1758632"/>
            <a:ext cx="2535112" cy="1733569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204293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00092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934407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N.A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89474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04" y="493847"/>
            <a:ext cx="4018028" cy="3596828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547548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91278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3993233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 / 802.3at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900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5936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FortiAP-Antennas</a:t>
            </a:r>
            <a:endParaRPr lang="en-US" b="0" i="0" dirty="0"/>
          </a:p>
        </p:txBody>
      </p:sp>
      <p:sp>
        <p:nvSpPr>
          <p:cNvPr id="9" name="Content Placeholder 2"/>
          <p:cNvSpPr>
            <a:spLocks/>
          </p:cNvSpPr>
          <p:nvPr/>
        </p:nvSpPr>
        <p:spPr bwMode="auto">
          <a:xfrm>
            <a:off x="404679" y="2972074"/>
            <a:ext cx="2819400" cy="4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FAN-612N/R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9" y="1371875"/>
            <a:ext cx="1600200" cy="1511300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7123"/>
              </p:ext>
            </p:extLst>
          </p:nvPr>
        </p:nvGraphicFramePr>
        <p:xfrm>
          <a:off x="3429923" y="1506329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Point to point antenna for 5Ghz bridging with N/R connectors.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Mount Kit sold separately FAN-M22.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Content Placeholder 2"/>
          <p:cNvSpPr>
            <a:spLocks/>
          </p:cNvSpPr>
          <p:nvPr/>
        </p:nvSpPr>
        <p:spPr bwMode="auto">
          <a:xfrm>
            <a:off x="509548" y="5018918"/>
            <a:ext cx="2819400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FAN-500N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1415" y="3712920"/>
            <a:ext cx="1314560" cy="1234994"/>
          </a:xfrm>
          <a:prstGeom prst="rect">
            <a:avLst/>
          </a:prstGeom>
        </p:spPr>
      </p:pic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309104"/>
              </p:ext>
            </p:extLst>
          </p:nvPr>
        </p:nvGraphicFramePr>
        <p:xfrm>
          <a:off x="3476531" y="3867746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latin typeface="+mn-lt"/>
                        </a:rPr>
                        <a:t>FAP-222B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Directional 120 degree outdoor panel antenna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Includes two 120cm Cables with N connector.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Mount Kit sold separately FAN-22.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2260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(Local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552565"/>
              </p:ext>
            </p:extLst>
          </p:nvPr>
        </p:nvGraphicFramePr>
        <p:xfrm>
          <a:off x="304796" y="1295400"/>
          <a:ext cx="8534404" cy="399312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09804"/>
                <a:gridCol w="1581150"/>
                <a:gridCol w="1581150"/>
                <a:gridCol w="1581150"/>
                <a:gridCol w="158115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FAP-221B/223B*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indoor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 concurrent</a:t>
                      </a: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802.3at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900Mbps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# of Users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30/per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 per radio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external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FE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7080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7" name="Rectangle 36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57200" y="2526892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3122234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3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3122234"/>
            <a:ext cx="3915733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FortiCare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+mn-lt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Standard and extended hardware, software and support packages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Text Placeholder 29"/>
          <p:cNvSpPr txBox="1">
            <a:spLocks/>
          </p:cNvSpPr>
          <p:nvPr/>
        </p:nvSpPr>
        <p:spPr>
          <a:xfrm>
            <a:off x="4656329" y="3122234"/>
            <a:ext cx="4030471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Premium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Enhanced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SLAs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 and TAM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Prof. and Consultation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Design and Implementation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+mn-lt"/>
              <a:ea typeface="+mn-ea"/>
              <a:cs typeface="HelveticaNeue Condensed"/>
            </a:endParaRP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Certification &amp; Customized Courses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In-depth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T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raining Sessions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1056567" y="4190961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Enhanced: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Support, Return and Replace,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1056567" y="4809688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24x7 Comprehensive: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24x7 Support, Advanced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Hardware  Replacement (NBD),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7" name="Picture 46" descr="FortiCare-Male_Lt-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30" y="4190961"/>
            <a:ext cx="792956" cy="87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3934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654566"/>
              </p:ext>
            </p:extLst>
          </p:nvPr>
        </p:nvGraphicFramePr>
        <p:xfrm>
          <a:off x="304796" y="1295400"/>
          <a:ext cx="8229602" cy="380008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5712"/>
                <a:gridCol w="1057315"/>
                <a:gridCol w="1057315"/>
                <a:gridCol w="1057315"/>
                <a:gridCol w="1057315"/>
                <a:gridCol w="1057315"/>
                <a:gridCol w="105731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FAP-14C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or 5Ghz, switchable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b/g/n or a/n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2x2, Dual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stream, 300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 # of users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5x FE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10x GE RJ45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(Remote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5517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653616"/>
              </p:ext>
            </p:extLst>
          </p:nvPr>
        </p:nvGraphicFramePr>
        <p:xfrm>
          <a:off x="304796" y="1295400"/>
          <a:ext cx="8480899" cy="434364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49192"/>
                <a:gridCol w="1503736"/>
                <a:gridCol w="1760614"/>
                <a:gridCol w="3051711"/>
                <a:gridCol w="815646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shipped with unit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(Spare) Power supply order SKU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GPI-115</a:t>
                      </a:r>
                      <a:r>
                        <a:rPr lang="en-US" sz="1100" baseline="0" dirty="0" smtClean="0"/>
                        <a:t> Support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FAP-11C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Integrated power plug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FAP-14C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FAP-28C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PoE Proprietary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 - Proprietary PoE injector and AC adaptor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FAP-210B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FAP-220B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FAP-221B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FAP-223B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8-2.11at/POE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Proprietary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Proprietary PoE+ injector and AC adaptor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SP-FAP222B-PA (includes PoE injector) + SP-ADAPTORPLUG-01-&lt;Country Suffix&gt;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FAP-320B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8-2.11at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FortiAP Power Adaptors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1815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Client_Connect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382" y="2989456"/>
            <a:ext cx="976440" cy="71772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FortiClient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77963355"/>
      </p:ext>
    </p:extLst>
  </p:cSld>
  <p:clrMapOvr>
    <a:masterClrMapping/>
  </p:clrMapOvr>
  <p:transition xmlns:p14="http://schemas.microsoft.com/office/powerpoint/2010/main">
    <p:wipe dir="r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138686"/>
              </p:ext>
            </p:extLst>
          </p:nvPr>
        </p:nvGraphicFramePr>
        <p:xfrm>
          <a:off x="0" y="2676289"/>
          <a:ext cx="3399692" cy="27027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Multifunctional Host Security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Flexibility in deployment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Fully integrated features, reduce needs for multiple client solutions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End Point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Enforce compliance and security policies on mobile hosts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Logging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Via FortiGate for enterprise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296706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Endpoint Security &amp; Control</a:t>
            </a:r>
            <a:endParaRPr lang="en-US" sz="2000" b="1" dirty="0">
              <a:solidFill>
                <a:srgbClr val="DC291E"/>
              </a:solidFill>
            </a:endParaRP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</a:t>
            </a:r>
            <a:r>
              <a:rPr lang="en-US" sz="1600" dirty="0" smtClean="0">
                <a:cs typeface="Arial" charset="0"/>
              </a:rPr>
              <a:t>protection &amp; security enforcement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FortiClient</a:t>
            </a:r>
            <a:endParaRPr lang="en-US" b="0" i="0" dirty="0"/>
          </a:p>
        </p:txBody>
      </p:sp>
      <p:pic>
        <p:nvPicPr>
          <p:cNvPr id="42" name="Picture 41" descr="FortiClient_Connect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9" y="1133781"/>
            <a:ext cx="1717445" cy="126239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269" y="2686472"/>
            <a:ext cx="4211980" cy="30787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254000" dist="38100" dir="48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1" b="96912" l="8545" r="90000">
                        <a14:foregroundMark x1="83455" y1="81116" x2="83455" y2="81116"/>
                        <a14:foregroundMark x1="85091" y1="66033" x2="85091" y2="66033"/>
                        <a14:foregroundMark x1="84000" y1="63183" x2="84000" y2="63183"/>
                        <a14:foregroundMark x1="84545" y1="55819" x2="84545" y2="55819"/>
                        <a14:foregroundMark x1="15455" y1="51781" x2="15455" y2="51781"/>
                        <a14:backgroundMark x1="15455" y1="42637" x2="15455" y2="4263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54330" y="3206344"/>
            <a:ext cx="2095500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7168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3520" y="274638"/>
            <a:ext cx="8229600" cy="466211"/>
          </a:xfrm>
        </p:spPr>
        <p:txBody>
          <a:bodyPr>
            <a:normAutofit/>
          </a:bodyPr>
          <a:lstStyle/>
          <a:p>
            <a:r>
              <a:rPr lang="en-US" b="0" i="0" dirty="0" smtClean="0"/>
              <a:t>FortiClient V5.0.2</a:t>
            </a:r>
            <a:endParaRPr lang="en-US" b="0" i="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03456" y="1103546"/>
            <a:ext cx="4637141" cy="4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New in 4.0 MR3</a:t>
            </a:r>
            <a:endParaRPr lang="en-GB" sz="2400" b="1" dirty="0">
              <a:solidFill>
                <a:srgbClr val="FFFFFF"/>
              </a:solidFill>
              <a:latin typeface="Arial Narrow" pitchFamily="34" charset="0"/>
              <a:ea typeface="ＭＳ Ｐゴシック" pitchFamily="34" charset="-128"/>
              <a:cs typeface="+mn-cs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761345"/>
              </p:ext>
            </p:extLst>
          </p:nvPr>
        </p:nvGraphicFramePr>
        <p:xfrm>
          <a:off x="381000" y="1456946"/>
          <a:ext cx="8367250" cy="439785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62927"/>
                <a:gridCol w="1396242"/>
                <a:gridCol w="1536027"/>
                <a:gridCol w="1536027"/>
                <a:gridCol w="1536027"/>
              </a:tblGrid>
              <a:tr h="33600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 OSX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iOS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Andriod</a:t>
                      </a:r>
                      <a:endParaRPr lang="en-CA" dirty="0"/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IPSec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2FA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Anti-Virus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Web Filtering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Application Firewall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Optimization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ym typeface="Symbol"/>
                        </a:rPr>
                        <a:t>-</a:t>
                      </a:r>
                      <a:endParaRPr lang="en-CA" sz="14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Vulnerability Scanning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Central Management</a:t>
                      </a:r>
                      <a:endParaRPr kumimoji="0" lang="en-CA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Logging (to</a:t>
                      </a:r>
                      <a:r>
                        <a:rPr lang="en-US" sz="1400" baseline="0" dirty="0" smtClean="0"/>
                        <a:t> FMGR/FAZ</a:t>
                      </a:r>
                      <a:r>
                        <a:rPr lang="en-US" sz="1400" dirty="0" smtClean="0"/>
                        <a:t>)</a:t>
                      </a:r>
                      <a:endParaRPr lang="en-CA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Windows AD SSO Agent</a:t>
                      </a:r>
                      <a:endParaRPr lang="en-CA" sz="1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08168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nalyz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412" y="2943688"/>
            <a:ext cx="1098940" cy="81473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FortiAnalyzer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042913909"/>
      </p:ext>
    </p:extLst>
  </p:cSld>
  <p:clrMapOvr>
    <a:masterClrMapping/>
  </p:clrMapOvr>
  <p:transition xmlns:p14="http://schemas.microsoft.com/office/powerpoint/2010/main">
    <p:wipe dir="r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Reporting &amp; Analysis</a:t>
            </a:r>
          </a:p>
          <a:p>
            <a:pPr lvl="2"/>
            <a:r>
              <a:rPr lang="en-US" sz="1400" dirty="0" smtClean="0"/>
              <a:t>Logging, reporting and analysis from multiple Fortinet devices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FortiAnalyzer</a:t>
            </a:r>
            <a:endParaRPr lang="en-US" b="0" i="0" dirty="0"/>
          </a:p>
        </p:txBody>
      </p:sp>
      <p:pic>
        <p:nvPicPr>
          <p:cNvPr id="10" name="Picture 9" descr="FortiAnalyz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50" y="1361072"/>
            <a:ext cx="1563829" cy="1159390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518485"/>
              </p:ext>
            </p:extLst>
          </p:nvPr>
        </p:nvGraphicFramePr>
        <p:xfrm>
          <a:off x="0" y="2472177"/>
          <a:ext cx="4135902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135902"/>
              </a:tblGrid>
              <a:tr h="777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Aggregated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Singular View of all Fortinet Devices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Built-in Content Archiving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Malicious File Quarantine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8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Predefined  Summary &amp; Device Reports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Hundreds of Customizable Charts &amp; Graphs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4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Analysis &amp; Event Correlation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Network &amp; Log Analysis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1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Scalable Solution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and VM Versions Available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Collector/Analyzer Modes for Large Deployments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Logs/Sec Processing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 for Internal or External SQL Databases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4506" y="2937584"/>
            <a:ext cx="3635304" cy="1560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5450" y="4139765"/>
            <a:ext cx="3606222" cy="1589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948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FortiAnalyzer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076635"/>
              </p:ext>
            </p:extLst>
          </p:nvPr>
        </p:nvGraphicFramePr>
        <p:xfrm>
          <a:off x="438861" y="1296872"/>
          <a:ext cx="8224870" cy="398494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FortiAnalyzer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FAZ-4000B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18 Mil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260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520 Mil</a:t>
                      </a:r>
                      <a:endParaRPr lang="en-US" sz="14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6,000</a:t>
                      </a:r>
                      <a:endParaRPr lang="en-US" sz="14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10/100/100 ports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1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1x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1x 2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1x 2TB (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8 TB Max)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2x 2TB 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12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6x 1TB 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24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No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Yes,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requires optional drives (RAID 0,1,10)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354541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FortiAnalyzer-VM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987006"/>
              </p:ext>
            </p:extLst>
          </p:nvPr>
        </p:nvGraphicFramePr>
        <p:xfrm>
          <a:off x="438861" y="1296872"/>
          <a:ext cx="8145121" cy="275050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10456"/>
                <a:gridCol w="1286933"/>
                <a:gridCol w="1286933"/>
                <a:gridCol w="1286933"/>
                <a:gridCol w="1286933"/>
                <a:gridCol w="128693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FortiAnalyzer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FAZ-VM-GB25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FAZ-VM-GB100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+200 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+ 8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+16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67611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Manag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1012" y="2942324"/>
            <a:ext cx="1077899" cy="79913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FortiManager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6545592"/>
      </p:ext>
    </p:extLst>
  </p:cSld>
  <p:clrMapOvr>
    <a:masterClrMapping/>
  </p:clrMapOvr>
  <p:transition xmlns:p14="http://schemas.microsoft.com/office/powerpoint/2010/main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57200" y="2685650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685650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FortiGate Hardware Appliance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Purposed built high performance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Acceleration chips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Wired and Wireless Connectivity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Text Placeholder 29"/>
          <p:cNvSpPr txBox="1">
            <a:spLocks/>
          </p:cNvSpPr>
          <p:nvPr/>
        </p:nvSpPr>
        <p:spPr>
          <a:xfrm>
            <a:off x="4824164" y="2685650"/>
            <a:ext cx="3862636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FortiGate Virtual Appliance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UTM solution for Cloud environment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3161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Content 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8" name="Picture 47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045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49" name="Rounded Rectangle 48"/>
          <p:cNvSpPr/>
          <p:nvPr/>
        </p:nvSpPr>
        <p:spPr bwMode="auto">
          <a:xfrm>
            <a:off x="2098438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Network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438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1" name="Rounded Rectangle 50"/>
          <p:cNvSpPr/>
          <p:nvPr/>
        </p:nvSpPr>
        <p:spPr bwMode="auto">
          <a:xfrm>
            <a:off x="3450023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Security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2" name="Picture 51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0023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7" name="Picture 3" descr="FortiGate-VM_Icon2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644" y="3583739"/>
            <a:ext cx="1961421" cy="158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53684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95785"/>
              </p:ext>
            </p:extLst>
          </p:nvPr>
        </p:nvGraphicFramePr>
        <p:xfrm>
          <a:off x="-1" y="2567577"/>
          <a:ext cx="4428068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Administrative Domains (ADOMs)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Enables the primary ‘admin’ to create Virtual Management Domains containing devices for other administrators to monitor and manage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Hierarchical Objects &amp; Policy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Global Objects and Policies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Assign to ADOM or groups of ADOMS 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device configuration templates to quickly configure a new Fortinet appliance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Portal SDK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JSON-based API allows MSSPs to offer administrative web portals to customers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Management</a:t>
            </a:r>
            <a:br>
              <a:rPr lang="en-US" sz="2000" b="1" dirty="0" smtClean="0">
                <a:solidFill>
                  <a:srgbClr val="DC291E"/>
                </a:solidFill>
              </a:rPr>
            </a:br>
            <a:r>
              <a:rPr lang="en-US" sz="1400" dirty="0" smtClean="0"/>
              <a:t>Tools that effectively </a:t>
            </a:r>
            <a:r>
              <a:rPr lang="en-US" sz="1400" dirty="0"/>
              <a:t>manage any size Fortinet security infrastructure, from a few </a:t>
            </a:r>
            <a:r>
              <a:rPr lang="en-US" sz="1400" dirty="0" smtClean="0"/>
              <a:t>to </a:t>
            </a:r>
            <a:r>
              <a:rPr lang="en-US" sz="1400" dirty="0"/>
              <a:t>thousands of appliances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FortiManager</a:t>
            </a:r>
            <a:endParaRPr lang="en-US" b="0" i="0" dirty="0"/>
          </a:p>
        </p:txBody>
      </p:sp>
      <p:pic>
        <p:nvPicPr>
          <p:cNvPr id="9" name="Picture 8" descr="FortiManag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05" y="1340171"/>
            <a:ext cx="1605449" cy="1190248"/>
          </a:xfrm>
          <a:prstGeom prst="rect">
            <a:avLst/>
          </a:prstGeom>
        </p:spPr>
      </p:pic>
      <p:pic>
        <p:nvPicPr>
          <p:cNvPr id="11" name="Picture 7" descr="C:\Users\dfrey\Documents\PMM\Snapshots\FMG\400B\FMG-400B 4.2 System Settings-Dashbo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898" y="4059756"/>
            <a:ext cx="3003534" cy="1857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dfrey\Documents\PMM\Snapshots\FMG\400B\FMG-400B 4.2 Device Manager-Web Port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9006" y="4418777"/>
            <a:ext cx="2595563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C:\Users\dfrey\Documents\PMM\Snapshots\FMG\400B\FMG-400B 4.2 Device Manager-Fortigate (EMS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3164" y="4914254"/>
            <a:ext cx="3208337" cy="118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28" y="5943260"/>
            <a:ext cx="17899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Capabilities varied by Models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201089"/>
              </p:ext>
            </p:extLst>
          </p:nvPr>
        </p:nvGraphicFramePr>
        <p:xfrm>
          <a:off x="4715932" y="2567577"/>
          <a:ext cx="4428068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124994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Locally Hosted Security Content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Allows administrators better control over  security content updates and provides  improved response time for rating databases.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Run a local copy of AV, IPS, URL, A/S signature databases.*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58159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358142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FMG-5001A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2TB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80 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GB Logs/Day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Locally Hosted Security Content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9725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FortiManager-VM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809099"/>
              </p:ext>
            </p:extLst>
          </p:nvPr>
        </p:nvGraphicFramePr>
        <p:xfrm>
          <a:off x="438861" y="1296872"/>
          <a:ext cx="8224869" cy="464284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9939"/>
                <a:gridCol w="1139155"/>
                <a:gridCol w="1139155"/>
                <a:gridCol w="1139155"/>
                <a:gridCol w="1139155"/>
                <a:gridCol w="1139155"/>
                <a:gridCol w="113915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FMG-VM-U-UG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 (default/Max)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 Logs/day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Virtual NICs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r>
                        <a:rPr lang="en-US" sz="1500" baseline="0" dirty="0" smtClean="0"/>
                        <a:t> / 4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80 GB / 16 TB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54203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uthenticato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6499" y="2989455"/>
            <a:ext cx="1007573" cy="74060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FortiAuthenticator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743381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402148"/>
              </p:ext>
            </p:extLst>
          </p:nvPr>
        </p:nvGraphicFramePr>
        <p:xfrm>
          <a:off x="0" y="2664435"/>
          <a:ext cx="3650536" cy="32582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Authentication and Authorization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RADIUS, LDAP, 802.1X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Two Factor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FortiToken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Tokenless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via SMS and email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800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Certificate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X.509 Certificate Signing, Certificate Revocation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Remote Device / Unattended Authentication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Fortinet Single Sign 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Directory Polling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RADIUS Integration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Authentication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600" dirty="0"/>
              <a:t>Identity Management, User Access Control and multi-factor identification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18" name="Picture 41" descr="FortiAccess_Icon-v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100" y="1267066"/>
            <a:ext cx="1725613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eform 9"/>
          <p:cNvSpPr/>
          <p:nvPr/>
        </p:nvSpPr>
        <p:spPr bwMode="auto">
          <a:xfrm rot="17703980">
            <a:off x="7133680" y="2918701"/>
            <a:ext cx="118223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22" name="Picture 24" descr="User-Green-Male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429" y="2989015"/>
            <a:ext cx="5238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Laptop-Wireless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567" y="3203327"/>
            <a:ext cx="928687" cy="72231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24" name="Picture 63" descr="2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8304" y="3360490"/>
            <a:ext cx="10668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15"/>
          <p:cNvSpPr/>
          <p:nvPr/>
        </p:nvSpPr>
        <p:spPr bwMode="auto">
          <a:xfrm flipH="1">
            <a:off x="6540833" y="3360890"/>
            <a:ext cx="154235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Freeform 16"/>
          <p:cNvSpPr/>
          <p:nvPr/>
        </p:nvSpPr>
        <p:spPr bwMode="auto">
          <a:xfrm rot="1102773">
            <a:off x="5026453" y="4060293"/>
            <a:ext cx="648745" cy="667916"/>
          </a:xfrm>
          <a:custGeom>
            <a:avLst/>
            <a:gdLst>
              <a:gd name="connsiteX0" fmla="*/ 0 w 1097280"/>
              <a:gd name="connsiteY0" fmla="*/ 0 h 388620"/>
              <a:gd name="connsiteX1" fmla="*/ 674370 w 1097280"/>
              <a:gd name="connsiteY1" fmla="*/ 91440 h 388620"/>
              <a:gd name="connsiteX2" fmla="*/ 1097280 w 109728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388620">
                <a:moveTo>
                  <a:pt x="0" y="0"/>
                </a:moveTo>
                <a:cubicBezTo>
                  <a:pt x="245745" y="13335"/>
                  <a:pt x="491490" y="26670"/>
                  <a:pt x="674370" y="91440"/>
                </a:cubicBezTo>
                <a:cubicBezTo>
                  <a:pt x="857250" y="156210"/>
                  <a:pt x="977265" y="272415"/>
                  <a:pt x="1097280" y="38862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04" y="3589090"/>
            <a:ext cx="677863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9" name="Picture 18" descr="Router_L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1504" y="4274890"/>
            <a:ext cx="779463" cy="5381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33" name="Picture 35" descr="Firewall-Typical_L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4704" y="4808290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74304" y="4503490"/>
            <a:ext cx="533400" cy="69215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5" name="Right Arrow 24"/>
          <p:cNvSpPr/>
          <p:nvPr/>
        </p:nvSpPr>
        <p:spPr bwMode="auto">
          <a:xfrm rot="3372343">
            <a:off x="7176540" y="4229308"/>
            <a:ext cx="655694" cy="1335266"/>
          </a:xfrm>
          <a:prstGeom prst="rightArrow">
            <a:avLst/>
          </a:prstGeom>
          <a:gradFill flip="none" rotWithShape="1">
            <a:gsLst>
              <a:gs pos="0">
                <a:srgbClr val="8488C4"/>
              </a:gs>
              <a:gs pos="0">
                <a:srgbClr val="8488C4"/>
              </a:gs>
              <a:gs pos="53000">
                <a:srgbClr val="D4DEFF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RightUp"/>
            <a:lightRig rig="threePt" dir="t"/>
          </a:scene3d>
        </p:spPr>
        <p:txBody>
          <a:bodyPr lIns="0" tIns="0" rIns="0" bIns="0" anchor="ctr"/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GB" sz="2000" dirty="0">
              <a:solidFill>
                <a:schemeClr val="accent2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3893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5504" y="3270002"/>
            <a:ext cx="11461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1217" y="5190877"/>
            <a:ext cx="533400" cy="6905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Freeform 27"/>
          <p:cNvSpPr/>
          <p:nvPr/>
        </p:nvSpPr>
        <p:spPr bwMode="auto">
          <a:xfrm rot="11861005" flipV="1">
            <a:off x="7084518" y="5134166"/>
            <a:ext cx="854012" cy="600874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41" name="Picture 3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7579" y="3128715"/>
            <a:ext cx="581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2" name="Picture 3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6204" y="48765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229" y="24000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242" y="2666752"/>
            <a:ext cx="677862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8945" name="Text Box 28"/>
          <p:cNvSpPr txBox="1">
            <a:spLocks noChangeArrowheads="1"/>
          </p:cNvSpPr>
          <p:nvPr/>
        </p:nvSpPr>
        <p:spPr bwMode="auto">
          <a:xfrm>
            <a:off x="5965982" y="5708753"/>
            <a:ext cx="1040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000" dirty="0">
                <a:cs typeface="HelveticaNeue Condensed" charset="0"/>
              </a:rPr>
              <a:t>LDAP</a:t>
            </a:r>
            <a:br>
              <a:rPr lang="en-GB" sz="1000" dirty="0">
                <a:cs typeface="HelveticaNeue Condensed" charset="0"/>
              </a:rPr>
            </a:br>
            <a:r>
              <a:rPr lang="en-GB" sz="1000" dirty="0">
                <a:cs typeface="HelveticaNeue Condensed" charset="0"/>
              </a:rPr>
              <a:t>User Database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8068229" y="4571752"/>
            <a:ext cx="82992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Issuing CA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4220129" y="4190237"/>
            <a:ext cx="1033613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FortiToken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7505323" y="5682135"/>
            <a:ext cx="163867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FortiAuthenticator</a:t>
            </a:r>
          </a:p>
        </p:txBody>
      </p:sp>
      <p:grpSp>
        <p:nvGrpSpPr>
          <p:cNvPr id="38949" name="Group 65"/>
          <p:cNvGrpSpPr>
            <a:grpSpLocks/>
          </p:cNvGrpSpPr>
          <p:nvPr/>
        </p:nvGrpSpPr>
        <p:grpSpPr bwMode="auto">
          <a:xfrm>
            <a:off x="7703104" y="4987677"/>
            <a:ext cx="1066800" cy="741363"/>
            <a:chOff x="7980814" y="4559438"/>
            <a:chExt cx="1066800" cy="741363"/>
          </a:xfrm>
        </p:grpSpPr>
        <p:pic>
          <p:nvPicPr>
            <p:cNvPr id="38951" name="Picture 63" descr="2U_L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14" y="4559438"/>
              <a:ext cx="1066800" cy="74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 descr="C:\Users\cwindsor\Desktop\FortiAuthenticator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8200" y="4606093"/>
              <a:ext cx="601058" cy="441803"/>
            </a:xfrm>
            <a:prstGeom prst="rect">
              <a:avLst/>
            </a:prstGeom>
            <a:noFill/>
            <a:scene3d>
              <a:camera prst="isometricBottomDown"/>
              <a:lightRig rig="threePt" dir="t"/>
            </a:scene3d>
          </p:spPr>
        </p:pic>
      </p:grpSp>
      <p:pic>
        <p:nvPicPr>
          <p:cNvPr id="41" name="Picture 40" descr="MobilePhone_Lt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9304" y="3463677"/>
            <a:ext cx="369888" cy="76835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FortiAuthenticator </a:t>
            </a:r>
            <a:endParaRPr lang="en-US" b="0" i="0" dirty="0"/>
          </a:p>
        </p:txBody>
      </p:sp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836" y="5756296"/>
            <a:ext cx="213020" cy="151969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307" y="4271159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097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253060"/>
              </p:ext>
            </p:extLst>
          </p:nvPr>
        </p:nvGraphicFramePr>
        <p:xfrm>
          <a:off x="438861" y="1296872"/>
          <a:ext cx="8224868" cy="438712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59472"/>
                <a:gridCol w="1591349"/>
                <a:gridCol w="1591349"/>
                <a:gridCol w="1591349"/>
                <a:gridCol w="159134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FAC-1000C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FAC-3000B</a:t>
                      </a: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1 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1 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76742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08554"/>
              </p:ext>
            </p:extLst>
          </p:nvPr>
        </p:nvGraphicFramePr>
        <p:xfrm>
          <a:off x="438861" y="1296872"/>
          <a:ext cx="8224869" cy="41864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18104"/>
                <a:gridCol w="1261353"/>
                <a:gridCol w="1261353"/>
                <a:gridCol w="1261353"/>
                <a:gridCol w="1261353"/>
                <a:gridCol w="126135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 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+100,000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 (Min/Max)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/ 4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60 GB / 2 TB</a:t>
                      </a:r>
                      <a:endParaRPr lang="en-US" sz="1500" baseline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FortiAuthenticator-VM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919908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DDoS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385" y="2982000"/>
            <a:ext cx="993584" cy="73662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err="1" smtClean="0"/>
              <a:t>FortiDDOS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2591240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8439657"/>
              </p:ext>
            </p:extLst>
          </p:nvPr>
        </p:nvGraphicFramePr>
        <p:xfrm>
          <a:off x="0" y="2508130"/>
          <a:ext cx="3399692" cy="36613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Rate Based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protection using ASIC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Self Learning Baseline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Ease Maintenance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Maintain appropriate protection dynamically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Signature Free Defense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based protection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Inline Full Transparent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No MAC address changes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Granular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Multiple thresholds to detect subtle changes and provide rapid mitigation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Hardware Accelerated </a:t>
            </a:r>
            <a:r>
              <a:rPr lang="en-US" sz="2000" b="1" dirty="0" err="1">
                <a:solidFill>
                  <a:srgbClr val="DC291E"/>
                </a:solidFill>
              </a:rPr>
              <a:t>DDoS</a:t>
            </a:r>
            <a:r>
              <a:rPr lang="en-US" sz="2000" b="1" dirty="0">
                <a:solidFill>
                  <a:srgbClr val="DC291E"/>
                </a:solidFill>
              </a:rPr>
              <a:t> Defense</a:t>
            </a:r>
          </a:p>
          <a:p>
            <a:pPr lvl="2"/>
            <a:r>
              <a:rPr lang="en-US" sz="2000" dirty="0">
                <a:cs typeface="Arial" charset="0"/>
              </a:rPr>
              <a:t>Intent Based Protection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FortiDDoS</a:t>
            </a:r>
            <a:endParaRPr lang="en-US" b="0" i="0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6725994" y="375101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Connector 42"/>
          <p:cNvCxnSpPr/>
          <p:nvPr/>
        </p:nvCxnSpPr>
        <p:spPr>
          <a:xfrm>
            <a:off x="6725994" y="415106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4" name="Picture 43" descr="Cloud-Tea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5744" y="3260480"/>
            <a:ext cx="166528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4300" dir="5400000" sx="89999" sy="-19000" rotWithShape="0">
              <a:srgbClr val="000000">
                <a:alpha val="20000"/>
              </a:srgbClr>
            </a:outerShdw>
          </a:effectLst>
        </p:spPr>
      </p:pic>
      <p:sp>
        <p:nvSpPr>
          <p:cNvPr id="45" name="TextBox 61"/>
          <p:cNvSpPr txBox="1">
            <a:spLocks noChangeArrowheads="1"/>
          </p:cNvSpPr>
          <p:nvPr/>
        </p:nvSpPr>
        <p:spPr bwMode="auto">
          <a:xfrm>
            <a:off x="5186119" y="3231905"/>
            <a:ext cx="123825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300" b="1" dirty="0" smtClean="0">
                <a:solidFill>
                  <a:srgbClr val="595959"/>
                </a:solidFill>
              </a:rPr>
              <a:t>FortiDDoS</a:t>
            </a:r>
            <a:endParaRPr lang="en-US" sz="1300" b="1" dirty="0">
              <a:solidFill>
                <a:srgbClr val="59595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37156" y="3008068"/>
            <a:ext cx="18669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Web Hosting Center</a:t>
            </a:r>
          </a:p>
        </p:txBody>
      </p:sp>
      <p:pic>
        <p:nvPicPr>
          <p:cNvPr id="47" name="Picture 46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7131" y="39304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8" name="Picture 47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7619" y="4033593"/>
            <a:ext cx="2682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9" name="Picture 48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181" y="3751018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0" name="Picture 49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0081" y="38542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1" name="Picture 50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744" y="3414468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2" name="Picture 51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6644" y="3519243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sp>
        <p:nvSpPr>
          <p:cNvPr id="53" name="TextBox 72"/>
          <p:cNvSpPr txBox="1">
            <a:spLocks noChangeArrowheads="1"/>
          </p:cNvSpPr>
          <p:nvPr/>
        </p:nvSpPr>
        <p:spPr bwMode="auto">
          <a:xfrm>
            <a:off x="6357694" y="435585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Firewall</a:t>
            </a:r>
          </a:p>
        </p:txBody>
      </p:sp>
      <p:sp>
        <p:nvSpPr>
          <p:cNvPr id="54" name="Explosion 1 53"/>
          <p:cNvSpPr/>
          <p:nvPr/>
        </p:nvSpPr>
        <p:spPr>
          <a:xfrm>
            <a:off x="4921006" y="3751018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55" name="Straight Connector 82"/>
          <p:cNvCxnSpPr>
            <a:cxnSpLocks noChangeShapeType="1"/>
          </p:cNvCxnSpPr>
          <p:nvPr/>
        </p:nvCxnSpPr>
        <p:spPr bwMode="auto">
          <a:xfrm>
            <a:off x="6826494" y="5491773"/>
            <a:ext cx="536575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83"/>
          <p:cNvSpPr txBox="1">
            <a:spLocks noChangeArrowheads="1"/>
          </p:cNvSpPr>
          <p:nvPr/>
        </p:nvSpPr>
        <p:spPr bwMode="auto">
          <a:xfrm>
            <a:off x="7323382" y="5193323"/>
            <a:ext cx="1420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595959"/>
                </a:solidFill>
              </a:rPr>
              <a:t>Legitimate Traffic</a:t>
            </a:r>
          </a:p>
          <a:p>
            <a:pPr eaLnBrk="1" hangingPunct="1"/>
            <a:r>
              <a:rPr lang="en-US" sz="1200">
                <a:solidFill>
                  <a:srgbClr val="595959"/>
                </a:solidFill>
              </a:rPr>
              <a:t>Malicious Traffic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6826494" y="5337786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58" name="Group 48"/>
          <p:cNvGrpSpPr>
            <a:grpSpLocks/>
          </p:cNvGrpSpPr>
          <p:nvPr/>
        </p:nvGrpSpPr>
        <p:grpSpPr bwMode="auto">
          <a:xfrm>
            <a:off x="3322632" y="2463555"/>
            <a:ext cx="1679575" cy="1004888"/>
            <a:chOff x="1257418" y="2104006"/>
            <a:chExt cx="1825087" cy="1227035"/>
          </a:xfrm>
        </p:grpSpPr>
        <p:pic>
          <p:nvPicPr>
            <p:cNvPr id="59" name="Picture 58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57418" y="2104006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0" name="TextBox 59"/>
            <p:cNvSpPr txBox="1"/>
            <p:nvPr/>
          </p:nvSpPr>
          <p:spPr>
            <a:xfrm>
              <a:off x="1728352" y="2516895"/>
              <a:ext cx="883218" cy="4884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1</a:t>
              </a:r>
            </a:p>
          </p:txBody>
        </p:sp>
      </p:grpSp>
      <p:cxnSp>
        <p:nvCxnSpPr>
          <p:cNvPr id="61" name="Shape 64"/>
          <p:cNvCxnSpPr/>
          <p:nvPr/>
        </p:nvCxnSpPr>
        <p:spPr bwMode="auto">
          <a:xfrm rot="5400000" flipH="1" flipV="1">
            <a:off x="5061500" y="3002511"/>
            <a:ext cx="477838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hape 65"/>
          <p:cNvCxnSpPr/>
          <p:nvPr/>
        </p:nvCxnSpPr>
        <p:spPr bwMode="auto">
          <a:xfrm rot="16200000" flipH="1">
            <a:off x="5133731" y="2196855"/>
            <a:ext cx="333375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hape 92"/>
          <p:cNvCxnSpPr>
            <a:cxnSpLocks noChangeShapeType="1"/>
          </p:cNvCxnSpPr>
          <p:nvPr/>
        </p:nvCxnSpPr>
        <p:spPr bwMode="auto">
          <a:xfrm flipV="1">
            <a:off x="3749431" y="4024068"/>
            <a:ext cx="1239838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4" name="Group 47"/>
          <p:cNvGrpSpPr>
            <a:grpSpLocks/>
          </p:cNvGrpSpPr>
          <p:nvPr/>
        </p:nvGrpSpPr>
        <p:grpSpPr bwMode="auto">
          <a:xfrm>
            <a:off x="3381246" y="4305055"/>
            <a:ext cx="1679575" cy="1006475"/>
            <a:chOff x="1349434" y="4438889"/>
            <a:chExt cx="1825087" cy="1227035"/>
          </a:xfrm>
        </p:grpSpPr>
        <p:pic>
          <p:nvPicPr>
            <p:cNvPr id="65" name="Picture 64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49434" y="4438889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6" name="TextBox 65"/>
            <p:cNvSpPr txBox="1"/>
            <p:nvPr/>
          </p:nvSpPr>
          <p:spPr>
            <a:xfrm>
              <a:off x="1820368" y="4851127"/>
              <a:ext cx="883218" cy="487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2</a:t>
              </a:r>
            </a:p>
          </p:txBody>
        </p:sp>
      </p:grpSp>
      <p:cxnSp>
        <p:nvCxnSpPr>
          <p:cNvPr id="67" name="Shape 92"/>
          <p:cNvCxnSpPr>
            <a:cxnSpLocks noChangeShapeType="1"/>
          </p:cNvCxnSpPr>
          <p:nvPr/>
        </p:nvCxnSpPr>
        <p:spPr bwMode="auto">
          <a:xfrm>
            <a:off x="3747844" y="3406530"/>
            <a:ext cx="1238250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8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469" y="3517655"/>
            <a:ext cx="13858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9" name="Picture 68" descr="FortiGate_Icon_1U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144" y="3643068"/>
            <a:ext cx="116205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irewall-Typical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444" y="3593855"/>
            <a:ext cx="504825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5400000" rotWithShape="0">
              <a:srgbClr val="000000">
                <a:alpha val="42999"/>
              </a:srgbClr>
            </a:outerShdw>
          </a:effectLst>
        </p:spPr>
      </p:pic>
      <p:pic>
        <p:nvPicPr>
          <p:cNvPr id="71" name="Picture 1" descr="FortiDDoS_Ic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384" y="1213340"/>
            <a:ext cx="18288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309" y="3302591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0994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978401"/>
              </p:ext>
            </p:extLst>
          </p:nvPr>
        </p:nvGraphicFramePr>
        <p:xfrm>
          <a:off x="438861" y="1296872"/>
          <a:ext cx="8191593" cy="363778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55503"/>
                <a:gridCol w="1812030"/>
                <a:gridCol w="1812030"/>
                <a:gridCol w="1812030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b="1" i="0" dirty="0" smtClean="0">
                          <a:latin typeface="Arial" charset="0"/>
                          <a:ea typeface="ＭＳ Ｐゴシック" charset="0"/>
                        </a:rPr>
                        <a:t>FortiDDoS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FDD-100A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FDD-200A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FDD-300A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 (Full Duplex)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Simultaneous Connections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3 Mil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Session Setup/Teardown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300,000 / Second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Virtual Instances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8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8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LAN Interfaces (Copper/SFP), </a:t>
                      </a:r>
                    </a:p>
                    <a:p>
                      <a:pPr algn="ctr"/>
                      <a:r>
                        <a:rPr lang="en-US" sz="1500" dirty="0" smtClean="0"/>
                        <a:t>4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6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6 WAN Interfaces (Copper/SFP)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1x 1TB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2x 1TB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2x 1TB</a:t>
                      </a:r>
                      <a:endParaRPr lang="en-US" sz="1500" baseline="0" dirty="0" smtClean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Yes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latin typeface="Arial" charset="0"/>
                <a:ea typeface="ＭＳ Ｐゴシック" charset="0"/>
              </a:rPr>
              <a:t>FortiDDoS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539304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FTNT-2012_PPT_Template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FTNT-2012_PPT_Template.potx</Template>
  <TotalTime>79388</TotalTime>
  <Words>11989</Words>
  <Application>Microsoft Macintosh PowerPoint</Application>
  <PresentationFormat>On-screen Show (4:3)</PresentationFormat>
  <Paragraphs>3722</Paragraphs>
  <Slides>134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134</vt:i4>
      </vt:variant>
    </vt:vector>
  </HeadingPairs>
  <TitlesOfParts>
    <vt:vector size="135" baseType="lpstr">
      <vt:lpstr>FTNT-2012_PPT_Template</vt:lpstr>
      <vt:lpstr>Fortinet Product Quick Guide</vt:lpstr>
      <vt:lpstr>PowerPoint Presentation</vt:lpstr>
      <vt:lpstr>PowerPoint Presentation</vt:lpstr>
      <vt:lpstr>Broad Product Portfolio</vt:lpstr>
      <vt:lpstr>Fortinet Product Portfolio</vt:lpstr>
      <vt:lpstr>PowerPoint Presentation</vt:lpstr>
      <vt:lpstr>FortiGate: Integrated Architecture</vt:lpstr>
      <vt:lpstr>Anatomy of a FortiGate </vt:lpstr>
      <vt:lpstr>Anatomy of a FortiGate </vt:lpstr>
      <vt:lpstr>Anatomy of a FortiGate </vt:lpstr>
      <vt:lpstr>Anatomy of a FortiGate </vt:lpstr>
      <vt:lpstr>Anatomy of a FortiGate </vt:lpstr>
      <vt:lpstr>FortiGate Small Business Devices</vt:lpstr>
      <vt:lpstr>FortiGate Small Business Devices: Comparison</vt:lpstr>
      <vt:lpstr>FortiGate Small Business Devices: Comparison</vt:lpstr>
      <vt:lpstr>FortiGate-20C</vt:lpstr>
      <vt:lpstr>FortiWiFi-20C</vt:lpstr>
      <vt:lpstr>FortiGate-20C-ADSL</vt:lpstr>
      <vt:lpstr>FortiWiFi-20C-ADSL</vt:lpstr>
      <vt:lpstr>FortiGate-40C</vt:lpstr>
      <vt:lpstr>FortiWiFi-40C</vt:lpstr>
      <vt:lpstr>FortiGate-60C</vt:lpstr>
      <vt:lpstr>FortiWifi-60C</vt:lpstr>
      <vt:lpstr>FortiWifi-60CM</vt:lpstr>
      <vt:lpstr>FortiGate-60C-SFP</vt:lpstr>
      <vt:lpstr>FortiGate-60C-POE</vt:lpstr>
      <vt:lpstr>FortiGate-60D</vt:lpstr>
      <vt:lpstr>FortiWiFi-60D</vt:lpstr>
      <vt:lpstr>FortiGate-80C</vt:lpstr>
      <vt:lpstr>FortiGate-80CM</vt:lpstr>
      <vt:lpstr>FortiWiFi-80CM</vt:lpstr>
      <vt:lpstr>FortiGate-100D</vt:lpstr>
      <vt:lpstr>FortiGate-Rugged-100C</vt:lpstr>
      <vt:lpstr>FortiGate Mid-Range Devices</vt:lpstr>
      <vt:lpstr>FortiGate Mid Range Devices: Comparison</vt:lpstr>
      <vt:lpstr>FortiGate-200B</vt:lpstr>
      <vt:lpstr>FortiGate-200B-POE</vt:lpstr>
      <vt:lpstr>FortiGate-300C</vt:lpstr>
      <vt:lpstr>FortiGate-600C</vt:lpstr>
      <vt:lpstr>FortiGate-800C</vt:lpstr>
      <vt:lpstr>FortiGate-1000C</vt:lpstr>
      <vt:lpstr>FortiGate-1240B</vt:lpstr>
      <vt:lpstr>FortiGate 3000 Series</vt:lpstr>
      <vt:lpstr>FortiGate 3000 Series: Comparison</vt:lpstr>
      <vt:lpstr>FortiGate-3040B</vt:lpstr>
      <vt:lpstr>FortiGate-3140B</vt:lpstr>
      <vt:lpstr>FortiGate-3240C</vt:lpstr>
      <vt:lpstr>FortiGate-3600C</vt:lpstr>
      <vt:lpstr>FortiGate-3950B</vt:lpstr>
      <vt:lpstr>FortiGate-3950B Modules</vt:lpstr>
      <vt:lpstr>FortiGate 5000 Series</vt:lpstr>
      <vt:lpstr>Performance &amp; Resiliency </vt:lpstr>
      <vt:lpstr>Load Distribution &amp; Virtualization</vt:lpstr>
      <vt:lpstr>FortiGate-5001B</vt:lpstr>
      <vt:lpstr>FortiGate-5001C</vt:lpstr>
      <vt:lpstr>FortiGate-5101C</vt:lpstr>
      <vt:lpstr>FortiSwitch-5003B</vt:lpstr>
      <vt:lpstr>PowerPoint Presentation</vt:lpstr>
      <vt:lpstr>FortiSwitch-5203B</vt:lpstr>
      <vt:lpstr>FortiGate-VM</vt:lpstr>
      <vt:lpstr>Transceivers</vt:lpstr>
      <vt:lpstr>Power Adapters &amp; Redundant Power Supplies</vt:lpstr>
      <vt:lpstr>PowerPoint Presentation</vt:lpstr>
      <vt:lpstr>Supported Platform</vt:lpstr>
      <vt:lpstr>Feature Matrix for Desktop Models</vt:lpstr>
      <vt:lpstr>Feature Matrix for Desktop Models</vt:lpstr>
      <vt:lpstr>Services, Licenses &amp; Subscriptions</vt:lpstr>
      <vt:lpstr>Services, Licenses &amp; Subscriptions</vt:lpstr>
      <vt:lpstr>PowerPoint Presentation</vt:lpstr>
      <vt:lpstr>FortiAP Product Family</vt:lpstr>
      <vt:lpstr>FortiAP-11C</vt:lpstr>
      <vt:lpstr>FortiAP-14C</vt:lpstr>
      <vt:lpstr>FortiAP-28C</vt:lpstr>
      <vt:lpstr>FortiAP-112B</vt:lpstr>
      <vt:lpstr>FortiAP-221B</vt:lpstr>
      <vt:lpstr>FortiAP-223B</vt:lpstr>
      <vt:lpstr>FortiAP-320B</vt:lpstr>
      <vt:lpstr>FortiAP-Antennas</vt:lpstr>
      <vt:lpstr>Hardware Overview – FortiAP (Local)</vt:lpstr>
      <vt:lpstr>Hardware Overview – FortiAP (Remote)</vt:lpstr>
      <vt:lpstr>FortiAP Power Adaptors</vt:lpstr>
      <vt:lpstr>PowerPoint Presentation</vt:lpstr>
      <vt:lpstr>Introducing FortiClient</vt:lpstr>
      <vt:lpstr>FortiClient V5.0.2</vt:lpstr>
      <vt:lpstr>PowerPoint Presentation</vt:lpstr>
      <vt:lpstr>Introducing FortiAnalyzer</vt:lpstr>
      <vt:lpstr>FortiAnalyzer Series</vt:lpstr>
      <vt:lpstr>FortiAnalyzer-VM Series</vt:lpstr>
      <vt:lpstr>PowerPoint Presentation</vt:lpstr>
      <vt:lpstr>Introducing FortiManager</vt:lpstr>
      <vt:lpstr>FortiManager Series</vt:lpstr>
      <vt:lpstr>FortiManager-VM Series</vt:lpstr>
      <vt:lpstr>PowerPoint Presentation</vt:lpstr>
      <vt:lpstr>Introducing FortiAuthenticator </vt:lpstr>
      <vt:lpstr>FortiAuthenticator Series</vt:lpstr>
      <vt:lpstr>FortiAuthenticator-VM Series</vt:lpstr>
      <vt:lpstr>PowerPoint Presentation</vt:lpstr>
      <vt:lpstr>Introducing FortiDDoS</vt:lpstr>
      <vt:lpstr>FortiDDoS Series</vt:lpstr>
      <vt:lpstr>PowerPoint Presentation</vt:lpstr>
      <vt:lpstr>Introducing FortiMail</vt:lpstr>
      <vt:lpstr>FortiMail Series</vt:lpstr>
      <vt:lpstr>FortiMail-VM Series</vt:lpstr>
      <vt:lpstr>PowerPoint Presentation</vt:lpstr>
      <vt:lpstr>Introducing FortiWeb</vt:lpstr>
      <vt:lpstr>FortiWeb Series</vt:lpstr>
      <vt:lpstr>FortiWeb-VM Series</vt:lpstr>
      <vt:lpstr>PowerPoint Presentation</vt:lpstr>
      <vt:lpstr>Introducing FortiDB</vt:lpstr>
      <vt:lpstr>FortiDB Series </vt:lpstr>
      <vt:lpstr>PowerPoint Presentation</vt:lpstr>
      <vt:lpstr>Introducing FortiScan</vt:lpstr>
      <vt:lpstr>FortiScan Series</vt:lpstr>
      <vt:lpstr>PowerPoint Presentation</vt:lpstr>
      <vt:lpstr>Introducing FortiBalancer &amp; FortiADC</vt:lpstr>
      <vt:lpstr>FortiBalancer Series</vt:lpstr>
      <vt:lpstr>PowerPoint Presentation</vt:lpstr>
      <vt:lpstr>Introducing FortiCache</vt:lpstr>
      <vt:lpstr>FortiCache Series</vt:lpstr>
      <vt:lpstr>PowerPoint Presentation</vt:lpstr>
      <vt:lpstr>Introducing FortiDNS</vt:lpstr>
      <vt:lpstr>FortiDNS Series</vt:lpstr>
      <vt:lpstr>PowerPoint Presentation</vt:lpstr>
      <vt:lpstr>Introducing FortiSwitch</vt:lpstr>
      <vt:lpstr>FortiSwitch-28C</vt:lpstr>
      <vt:lpstr>FortiSwitch-80-POE</vt:lpstr>
      <vt:lpstr>FortiSwitch-124B-POE</vt:lpstr>
      <vt:lpstr>FortiSwitch-224B-POE</vt:lpstr>
      <vt:lpstr>FortiSwitch-324B-POE</vt:lpstr>
      <vt:lpstr>FortiSwitch-348B</vt:lpstr>
      <vt:lpstr>FortiSwitch Series</vt:lpstr>
      <vt:lpstr>Introducing FortiToken</vt:lpstr>
      <vt:lpstr>Introducing FortiToken Mobile</vt:lpstr>
      <vt:lpstr>Change Log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Robin Liao</cp:lastModifiedBy>
  <cp:revision>1833</cp:revision>
  <cp:lastPrinted>2013-04-19T23:28:36Z</cp:lastPrinted>
  <dcterms:created xsi:type="dcterms:W3CDTF">2012-01-26T23:40:20Z</dcterms:created>
  <dcterms:modified xsi:type="dcterms:W3CDTF">2013-05-06T18:07:08Z</dcterms:modified>
</cp:coreProperties>
</file>